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3" r:id="rId3"/>
    <p:sldId id="274" r:id="rId4"/>
    <p:sldId id="257" r:id="rId5"/>
    <p:sldId id="276" r:id="rId6"/>
    <p:sldId id="277" r:id="rId7"/>
    <p:sldId id="282" r:id="rId8"/>
    <p:sldId id="278" r:id="rId9"/>
    <p:sldId id="279" r:id="rId10"/>
    <p:sldId id="280" r:id="rId11"/>
    <p:sldId id="283" r:id="rId12"/>
    <p:sldId id="281" r:id="rId13"/>
    <p:sldId id="264" r:id="rId14"/>
    <p:sldId id="265" r:id="rId15"/>
    <p:sldId id="267" r:id="rId16"/>
    <p:sldId id="268" r:id="rId17"/>
    <p:sldId id="269" r:id="rId18"/>
    <p:sldId id="271" r:id="rId19"/>
    <p:sldId id="284" r:id="rId20"/>
    <p:sldId id="272" r:id="rId21"/>
    <p:sldId id="275"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7200" algn="l" rtl="0" fontAlgn="base">
      <a:spcBef>
        <a:spcPct val="0"/>
      </a:spcBef>
      <a:spcAft>
        <a:spcPct val="0"/>
      </a:spcAft>
      <a:defRPr sz="2400" kern="1200">
        <a:solidFill>
          <a:schemeClr val="tx1"/>
        </a:solidFill>
        <a:latin typeface="Times New Roman" charset="0"/>
        <a:ea typeface="+mn-ea"/>
        <a:cs typeface="Times New Roman" charset="0"/>
      </a:defRPr>
    </a:lvl2pPr>
    <a:lvl3pPr marL="914400" algn="l" rtl="0" fontAlgn="base">
      <a:spcBef>
        <a:spcPct val="0"/>
      </a:spcBef>
      <a:spcAft>
        <a:spcPct val="0"/>
      </a:spcAft>
      <a:defRPr sz="2400" kern="1200">
        <a:solidFill>
          <a:schemeClr val="tx1"/>
        </a:solidFill>
        <a:latin typeface="Times New Roman" charset="0"/>
        <a:ea typeface="+mn-ea"/>
        <a:cs typeface="Times New Roman" charset="0"/>
      </a:defRPr>
    </a:lvl3pPr>
    <a:lvl4pPr marL="1371600" algn="l" rtl="0" fontAlgn="base">
      <a:spcBef>
        <a:spcPct val="0"/>
      </a:spcBef>
      <a:spcAft>
        <a:spcPct val="0"/>
      </a:spcAft>
      <a:defRPr sz="2400" kern="1200">
        <a:solidFill>
          <a:schemeClr val="tx1"/>
        </a:solidFill>
        <a:latin typeface="Times New Roman" charset="0"/>
        <a:ea typeface="+mn-ea"/>
        <a:cs typeface="Times New Roman" charset="0"/>
      </a:defRPr>
    </a:lvl4pPr>
    <a:lvl5pPr marL="1828800" algn="l" rtl="0" fontAlgn="base">
      <a:spcBef>
        <a:spcPct val="0"/>
      </a:spcBef>
      <a:spcAft>
        <a:spcPct val="0"/>
      </a:spcAft>
      <a:defRPr sz="2400" kern="1200">
        <a:solidFill>
          <a:schemeClr val="tx1"/>
        </a:solidFill>
        <a:latin typeface="Times New Roman" charset="0"/>
        <a:ea typeface="+mn-ea"/>
        <a:cs typeface="Times New Roman" charset="0"/>
      </a:defRPr>
    </a:lvl5pPr>
    <a:lvl6pPr marL="2286000" algn="l" defTabSz="914400" rtl="0" eaLnBrk="1" latinLnBrk="0" hangingPunct="1">
      <a:defRPr sz="2400" kern="1200">
        <a:solidFill>
          <a:schemeClr val="tx1"/>
        </a:solidFill>
        <a:latin typeface="Times New Roman" charset="0"/>
        <a:ea typeface="+mn-ea"/>
        <a:cs typeface="Times New Roman" charset="0"/>
      </a:defRPr>
    </a:lvl6pPr>
    <a:lvl7pPr marL="2743200" algn="l" defTabSz="914400" rtl="0" eaLnBrk="1" latinLnBrk="0" hangingPunct="1">
      <a:defRPr sz="2400" kern="1200">
        <a:solidFill>
          <a:schemeClr val="tx1"/>
        </a:solidFill>
        <a:latin typeface="Times New Roman" charset="0"/>
        <a:ea typeface="+mn-ea"/>
        <a:cs typeface="Times New Roman" charset="0"/>
      </a:defRPr>
    </a:lvl7pPr>
    <a:lvl8pPr marL="3200400" algn="l" defTabSz="914400" rtl="0" eaLnBrk="1" latinLnBrk="0" hangingPunct="1">
      <a:defRPr sz="2400" kern="1200">
        <a:solidFill>
          <a:schemeClr val="tx1"/>
        </a:solidFill>
        <a:latin typeface="Times New Roman" charset="0"/>
        <a:ea typeface="+mn-ea"/>
        <a:cs typeface="Times New Roman" charset="0"/>
      </a:defRPr>
    </a:lvl8pPr>
    <a:lvl9pPr marL="3657600" algn="l" defTabSz="914400" rtl="0" eaLnBrk="1" latinLnBrk="0" hangingPunct="1">
      <a:defRPr sz="2400" kern="1200">
        <a:solidFill>
          <a:schemeClr val="tx1"/>
        </a:solidFill>
        <a:latin typeface="Times New Roman"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9" d="100"/>
          <a:sy n="69" d="100"/>
        </p:scale>
        <p:origin x="-7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84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3F674D8-2C40-4EF0-90F7-92605B996C21}"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Times New Roman" charset="0"/>
      </a:defRPr>
    </a:lvl1pPr>
    <a:lvl2pPr marL="457200" algn="l" rtl="0" fontAlgn="base">
      <a:spcBef>
        <a:spcPct val="30000"/>
      </a:spcBef>
      <a:spcAft>
        <a:spcPct val="0"/>
      </a:spcAft>
      <a:defRPr sz="1200" kern="1200">
        <a:solidFill>
          <a:schemeClr val="tx1"/>
        </a:solidFill>
        <a:latin typeface="Times New Roman" charset="0"/>
        <a:ea typeface="+mn-ea"/>
        <a:cs typeface="Times New Roman" charset="0"/>
      </a:defRPr>
    </a:lvl2pPr>
    <a:lvl3pPr marL="914400" algn="l" rtl="0" fontAlgn="base">
      <a:spcBef>
        <a:spcPct val="30000"/>
      </a:spcBef>
      <a:spcAft>
        <a:spcPct val="0"/>
      </a:spcAft>
      <a:defRPr sz="1200" kern="1200">
        <a:solidFill>
          <a:schemeClr val="tx1"/>
        </a:solidFill>
        <a:latin typeface="Times New Roman" charset="0"/>
        <a:ea typeface="+mn-ea"/>
        <a:cs typeface="Times New Roman" charset="0"/>
      </a:defRPr>
    </a:lvl3pPr>
    <a:lvl4pPr marL="1371600" algn="l" rtl="0" fontAlgn="base">
      <a:spcBef>
        <a:spcPct val="30000"/>
      </a:spcBef>
      <a:spcAft>
        <a:spcPct val="0"/>
      </a:spcAft>
      <a:defRPr sz="1200" kern="1200">
        <a:solidFill>
          <a:schemeClr val="tx1"/>
        </a:solidFill>
        <a:latin typeface="Times New Roman" charset="0"/>
        <a:ea typeface="+mn-ea"/>
        <a:cs typeface="Times New Roman" charset="0"/>
      </a:defRPr>
    </a:lvl4pPr>
    <a:lvl5pPr marL="1828800" algn="l" rtl="0" fontAlgn="base">
      <a:spcBef>
        <a:spcPct val="30000"/>
      </a:spcBef>
      <a:spcAft>
        <a:spcPct val="0"/>
      </a:spcAft>
      <a:defRPr sz="1200" kern="1200">
        <a:solidFill>
          <a:schemeClr val="tx1"/>
        </a:solidFill>
        <a:latin typeface="Times New Roman" charset="0"/>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8B918-F617-4C9A-8C44-18FB4B0F6243}" type="slidenum">
              <a:rPr lang="en-GB"/>
              <a:pPr/>
              <a:t>2</a:t>
            </a:fld>
            <a:endParaRPr lang="en-GB"/>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GB"/>
              <a:t>Passes must be worn and visible at all times.</a:t>
            </a:r>
          </a:p>
          <a:p>
            <a:r>
              <a:rPr lang="en-GB"/>
              <a:t>Fire Alarms test on Fridays Mornings and is a very loud unmistakeable Din! Do not use the lift in the event of fire, use the external staircase which is almost directly outside of this room on the right. Walk around the building to fire point ????? Which is at the opposite side of the front car park.</a:t>
            </a:r>
          </a:p>
          <a:p>
            <a:endParaRPr lang="en-GB"/>
          </a:p>
          <a:p>
            <a:r>
              <a:rPr lang="en-GB"/>
              <a:t>No smoking on site or in vehicles. There is a smoke room situated on the ground floor and a member of the training team will be able to direct you.</a:t>
            </a:r>
          </a:p>
          <a:p>
            <a:endParaRPr lang="en-GB"/>
          </a:p>
          <a:p>
            <a:r>
              <a:rPr lang="en-GB"/>
              <a:t>Toilets, out the door, turn left, across the landing and on this floor, the gents are on the left and the ladies on the right.</a:t>
            </a:r>
          </a:p>
          <a:p>
            <a:endParaRPr lang="en-GB"/>
          </a:p>
          <a:p>
            <a:r>
              <a:rPr lang="en-GB"/>
              <a:t>Mobile Telephones must be turned off or silent in the building and in cars. No mobile when mobile!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A3D03-24BE-48CC-9BB4-88B9F971EFB1}" type="slidenum">
              <a:rPr lang="en-GB"/>
              <a:pPr/>
              <a:t>3</a:t>
            </a:fld>
            <a:endParaRPr lang="en-GB"/>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GB"/>
              <a:t>Let’s take a look at the definition of the words!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2D22E-43CB-47D4-84D8-6BEC307B7650}" type="slidenum">
              <a:rPr lang="en-GB"/>
              <a:pPr/>
              <a:t>4</a:t>
            </a:fld>
            <a:endParaRPr lang="en-GB"/>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GB" sz="800">
                <a:solidFill>
                  <a:srgbClr val="000000"/>
                </a:solidFill>
                <a:latin typeface="verdana" pitchFamily="34" charset="0"/>
              </a:rPr>
              <a:t>The limit point is the furthest point along a road to which you have an uninterrupted view of the road surface. On a level</a:t>
            </a:r>
            <a:r>
              <a:rPr lang="en-GB">
                <a:solidFill>
                  <a:srgbClr val="000000"/>
                </a:solidFill>
                <a:latin typeface="verdana" pitchFamily="34" charset="0"/>
              </a:rPr>
              <a:t> </a:t>
            </a:r>
            <a:r>
              <a:rPr lang="en-GB" sz="800">
                <a:solidFill>
                  <a:srgbClr val="000000"/>
                </a:solidFill>
                <a:latin typeface="verdana" pitchFamily="34" charset="0"/>
              </a:rPr>
              <a:t>stretch of road this will be where the right-hand side of the road appears to intersect with the left-hand side of the road. The limit point is used in a system of cornering called limit point analysis.</a:t>
            </a:r>
            <a:r>
              <a:rPr lang="en-GB">
                <a:solidFill>
                  <a:srgbClr val="000000"/>
                </a:solidFill>
                <a:latin typeface="verdana" pitchFamily="34" charset="0"/>
              </a:rPr>
              <a:t/>
            </a:r>
            <a:br>
              <a:rPr lang="en-GB">
                <a:solidFill>
                  <a:srgbClr val="000000"/>
                </a:solidFill>
                <a:latin typeface="verdana" pitchFamily="34" charset="0"/>
              </a:rPr>
            </a:br>
            <a:endParaRPr lang="en-GB">
              <a:solidFill>
                <a:srgbClr val="000000"/>
              </a:solidFill>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F0E2F-8ABC-4223-A3E6-A168C2BE29B0}" type="slidenum">
              <a:rPr lang="en-GB"/>
              <a:pPr/>
              <a:t>13</a:t>
            </a:fld>
            <a:endParaRPr lang="en-GB"/>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a:t>Here is another example. We can clearly see the limit point on the right.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8AB2F-7C40-4033-9172-5DF12D1580D1}" type="slidenum">
              <a:rPr lang="en-GB"/>
              <a:pPr/>
              <a:t>14</a:t>
            </a:fld>
            <a:endParaRPr lang="en-GB"/>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GB"/>
              <a:t>Despite having moved forward considerably, the limit point has remained static. By that I mean the overall stopping distance has been reduced and we would therefore need to have reduced speed accordingly.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6FE8F-7403-4B2C-81D4-4225BB975E63}" type="slidenum">
              <a:rPr lang="en-GB"/>
              <a:pPr/>
              <a:t>15</a:t>
            </a:fld>
            <a:endParaRPr lang="en-GB"/>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GB"/>
              <a:t>We now see the limit point has hardly moved despite now being very close to the bend. Our speed may well have to be below 30mph at this point as the limit point is probably as close as 100 feet from the car.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2868F6-C140-4285-AF76-F73DBAECCD84}" type="slidenum">
              <a:rPr lang="en-GB"/>
              <a:pPr/>
              <a:t>16</a:t>
            </a:fld>
            <a:endParaRPr lang="en-GB"/>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a:t>As we enter the bend, we now see the limit point starting to move away from us and can now consider acceleration as our overall stopping distance is increasing.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571B4-3E56-41F6-9EA2-82162E097F9F}" type="slidenum">
              <a:rPr lang="en-GB"/>
              <a:pPr/>
              <a:t>17</a:t>
            </a:fld>
            <a:endParaRPr lang="en-GB"/>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GB"/>
              <a:t>The limit point has now moved away considerably allowing for a further increase in speed.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6B336A4-B7BA-4C8D-9A59-7652BE84DC5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A2F57A7-25AB-46B8-B74A-B24D4FC0CEDE}"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1B0F491-DDE9-4282-A01D-0963EF0A4B0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82B25AC-E371-4E18-B2B8-A7DC53D1414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C568DF-E33F-44EA-8489-3A6E4F6458E4}"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EACEB27-6830-4EAB-B994-526F253FA156}"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5D8AC18-D009-4933-A7B2-80E9DA99458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0CAACF27-9624-47E5-93C9-ABB52A6C1C5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A36A3D8-9975-4440-BD46-D2A0A74484C1}"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ED820C-8AA8-43F2-8C05-76DB4E27652F}"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5D2DEA5-FBCC-4903-81F7-66880AD4BD95}"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9A4530-FBCB-4E0F-BB4E-FC2F0D39CEB3}"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6200000" scaled="0"/>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11560" y="2276872"/>
            <a:ext cx="7772400" cy="1143000"/>
          </a:xfrm>
        </p:spPr>
        <p:txBody>
          <a:bodyPr/>
          <a:lstStyle/>
          <a:p>
            <a:r>
              <a:rPr lang="en-GB" sz="6000" b="1" dirty="0">
                <a:solidFill>
                  <a:schemeClr val="bg2"/>
                </a:solidFill>
                <a:latin typeface="BMWTypeLight" pitchFamily="34" charset="0"/>
              </a:rPr>
              <a:t>The Limit Point</a:t>
            </a:r>
          </a:p>
        </p:txBody>
      </p:sp>
      <p:sp>
        <p:nvSpPr>
          <p:cNvPr id="16387" name="Rectangle 3"/>
          <p:cNvSpPr>
            <a:spLocks noGrp="1" noChangeArrowheads="1"/>
          </p:cNvSpPr>
          <p:nvPr>
            <p:ph type="subTitle" idx="1"/>
          </p:nvPr>
        </p:nvSpPr>
        <p:spPr/>
        <p:txBody>
          <a:bodyPr/>
          <a:lstStyle/>
          <a:p>
            <a:r>
              <a:rPr lang="en-GB" sz="4000" b="1">
                <a:solidFill>
                  <a:schemeClr val="tx2"/>
                </a:solidFill>
                <a:latin typeface="BMWTypeLight" pitchFamily="34" charset="0"/>
              </a:rPr>
              <a:t>A Presentation by</a:t>
            </a:r>
          </a:p>
          <a:p>
            <a:r>
              <a:rPr lang="en-GB" sz="4000" b="1">
                <a:solidFill>
                  <a:schemeClr val="tx2"/>
                </a:solidFill>
                <a:latin typeface="BMWTypeLight" pitchFamily="34" charset="0"/>
              </a:rPr>
              <a:t>Chris Hood</a:t>
            </a:r>
          </a:p>
        </p:txBody>
      </p:sp>
      <p:sp>
        <p:nvSpPr>
          <p:cNvPr id="16388" name="Text Box 4"/>
          <p:cNvSpPr txBox="1">
            <a:spLocks noChangeArrowheads="1"/>
          </p:cNvSpPr>
          <p:nvPr/>
        </p:nvSpPr>
        <p:spPr bwMode="auto">
          <a:xfrm>
            <a:off x="7451725" y="5245100"/>
            <a:ext cx="184150" cy="701675"/>
          </a:xfrm>
          <a:prstGeom prst="rect">
            <a:avLst/>
          </a:prstGeom>
          <a:noFill/>
          <a:ln w="9525">
            <a:noFill/>
            <a:miter lim="800000"/>
            <a:headEnd/>
            <a:tailEnd/>
          </a:ln>
          <a:effectLst/>
        </p:spPr>
        <p:txBody>
          <a:bodyPr wrap="none">
            <a:spAutoFit/>
          </a:bodyPr>
          <a:lstStyle/>
          <a:p>
            <a:endParaRPr lang="en-US" sz="4000" b="1">
              <a:solidFill>
                <a:schemeClr val="tx2"/>
              </a:solidFill>
              <a:latin typeface="BMWTypeLight" pitchFamily="34" charset="0"/>
            </a:endParaRPr>
          </a:p>
        </p:txBody>
      </p:sp>
      <p:pic>
        <p:nvPicPr>
          <p:cNvPr id="16390" name="Picture 6" descr="C:\Users\user\Downloads\RoSPA Pics\Come Join.jpg"/>
          <p:cNvPicPr>
            <a:picLocks noChangeAspect="1" noChangeArrowheads="1"/>
          </p:cNvPicPr>
          <p:nvPr/>
        </p:nvPicPr>
        <p:blipFill>
          <a:blip r:embed="rId2"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iploma 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iploma 00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26" descr="diploma 01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latin typeface="BMWTypeLight" pitchFamily="34" charset="0"/>
            </a:endParaRPr>
          </a:p>
        </p:txBody>
      </p:sp>
      <p:sp>
        <p:nvSpPr>
          <p:cNvPr id="10243" name="Rectangle 3"/>
          <p:cNvSpPr>
            <a:spLocks noGrp="1" noChangeArrowheads="1"/>
          </p:cNvSpPr>
          <p:nvPr>
            <p:ph type="body" idx="1"/>
          </p:nvPr>
        </p:nvSpPr>
        <p:spPr/>
        <p:txBody>
          <a:bodyPr/>
          <a:lstStyle/>
          <a:p>
            <a:endParaRPr lang="en-US"/>
          </a:p>
        </p:txBody>
      </p:sp>
      <p:pic>
        <p:nvPicPr>
          <p:cNvPr id="10244" name="Picture 4" descr="set C 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en-US">
              <a:latin typeface="BMWTypeLight" pitchFamily="34" charset="0"/>
            </a:endParaRPr>
          </a:p>
        </p:txBody>
      </p:sp>
      <p:sp>
        <p:nvSpPr>
          <p:cNvPr id="11267" name="Rectangle 3"/>
          <p:cNvSpPr>
            <a:spLocks noGrp="1" noChangeArrowheads="1"/>
          </p:cNvSpPr>
          <p:nvPr>
            <p:ph type="body" idx="1"/>
          </p:nvPr>
        </p:nvSpPr>
        <p:spPr/>
        <p:txBody>
          <a:bodyPr/>
          <a:lstStyle/>
          <a:p>
            <a:endParaRPr lang="en-US"/>
          </a:p>
        </p:txBody>
      </p:sp>
      <p:pic>
        <p:nvPicPr>
          <p:cNvPr id="11268" name="Picture 4" descr="set C 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atin typeface="BMWTypeLight" pitchFamily="34" charset="0"/>
            </a:endParaRPr>
          </a:p>
        </p:txBody>
      </p:sp>
      <p:sp>
        <p:nvSpPr>
          <p:cNvPr id="13315" name="Rectangle 3"/>
          <p:cNvSpPr>
            <a:spLocks noGrp="1" noChangeArrowheads="1"/>
          </p:cNvSpPr>
          <p:nvPr>
            <p:ph type="body" idx="1"/>
          </p:nvPr>
        </p:nvSpPr>
        <p:spPr/>
        <p:txBody>
          <a:bodyPr/>
          <a:lstStyle/>
          <a:p>
            <a:endParaRPr lang="en-US"/>
          </a:p>
        </p:txBody>
      </p:sp>
      <p:pic>
        <p:nvPicPr>
          <p:cNvPr id="13316" name="Picture 4" descr="set C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atin typeface="BMWTypeLight" pitchFamily="34" charset="0"/>
            </a:endParaRPr>
          </a:p>
        </p:txBody>
      </p:sp>
      <p:sp>
        <p:nvSpPr>
          <p:cNvPr id="14339" name="Rectangle 3"/>
          <p:cNvSpPr>
            <a:spLocks noGrp="1" noChangeArrowheads="1"/>
          </p:cNvSpPr>
          <p:nvPr>
            <p:ph type="body" idx="1"/>
          </p:nvPr>
        </p:nvSpPr>
        <p:spPr/>
        <p:txBody>
          <a:bodyPr/>
          <a:lstStyle/>
          <a:p>
            <a:endParaRPr lang="en-US"/>
          </a:p>
        </p:txBody>
      </p:sp>
      <p:pic>
        <p:nvPicPr>
          <p:cNvPr id="14340" name="Picture 4" descr="set C 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atin typeface="BMWTypeLight" pitchFamily="34" charset="0"/>
            </a:endParaRPr>
          </a:p>
        </p:txBody>
      </p:sp>
      <p:sp>
        <p:nvSpPr>
          <p:cNvPr id="15363" name="Rectangle 3"/>
          <p:cNvSpPr>
            <a:spLocks noGrp="1" noChangeArrowheads="1"/>
          </p:cNvSpPr>
          <p:nvPr>
            <p:ph type="body" idx="1"/>
          </p:nvPr>
        </p:nvSpPr>
        <p:spPr/>
        <p:txBody>
          <a:bodyPr/>
          <a:lstStyle/>
          <a:p>
            <a:endParaRPr lang="en-US"/>
          </a:p>
        </p:txBody>
      </p:sp>
      <p:pic>
        <p:nvPicPr>
          <p:cNvPr id="15364" name="Picture 4" descr="set C 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7"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381000"/>
            <a:ext cx="7772400" cy="1066800"/>
          </a:xfrm>
        </p:spPr>
        <p:txBody>
          <a:bodyPr/>
          <a:lstStyle/>
          <a:p>
            <a:r>
              <a:rPr lang="en-GB" b="1">
                <a:latin typeface="BMWTypeLight" pitchFamily="34" charset="0"/>
              </a:rPr>
              <a:t>Points to Remember</a:t>
            </a:r>
          </a:p>
        </p:txBody>
      </p:sp>
      <p:sp>
        <p:nvSpPr>
          <p:cNvPr id="31747" name="Rectangle 3"/>
          <p:cNvSpPr>
            <a:spLocks noGrp="1" noChangeArrowheads="1"/>
          </p:cNvSpPr>
          <p:nvPr>
            <p:ph type="subTitle" idx="1"/>
          </p:nvPr>
        </p:nvSpPr>
        <p:spPr>
          <a:xfrm>
            <a:off x="304800" y="1219200"/>
            <a:ext cx="8610600" cy="5410200"/>
          </a:xfrm>
        </p:spPr>
        <p:txBody>
          <a:bodyPr/>
          <a:lstStyle/>
          <a:p>
            <a:pPr algn="l">
              <a:buFontTx/>
              <a:buChar char="•"/>
            </a:pPr>
            <a:r>
              <a:rPr lang="en-GB" sz="2800" b="1" dirty="0">
                <a:solidFill>
                  <a:schemeClr val="bg2"/>
                </a:solidFill>
                <a:latin typeface="BMWTypeLight" pitchFamily="34" charset="0"/>
              </a:rPr>
              <a:t>Other vehicles can form part of the limit point.</a:t>
            </a:r>
          </a:p>
          <a:p>
            <a:pPr algn="l">
              <a:buFontTx/>
              <a:buChar char="•"/>
            </a:pPr>
            <a:r>
              <a:rPr lang="en-GB" sz="2800" b="1" dirty="0">
                <a:solidFill>
                  <a:schemeClr val="bg2"/>
                </a:solidFill>
                <a:latin typeface="BMWTypeLight" pitchFamily="34" charset="0"/>
              </a:rPr>
              <a:t>At night, the limit point will never be further away than the range of your headlights.</a:t>
            </a:r>
          </a:p>
          <a:p>
            <a:pPr algn="l">
              <a:buFontTx/>
              <a:buChar char="•"/>
            </a:pPr>
            <a:r>
              <a:rPr lang="en-GB" sz="2800" b="1" dirty="0">
                <a:solidFill>
                  <a:schemeClr val="bg2"/>
                </a:solidFill>
                <a:latin typeface="BMWTypeLight" pitchFamily="34" charset="0"/>
              </a:rPr>
              <a:t>In fog or spray conditions, the limit point will be restricted to the distance you can clearly see.</a:t>
            </a:r>
          </a:p>
          <a:p>
            <a:pPr algn="l">
              <a:buFontTx/>
              <a:buChar char="•"/>
            </a:pPr>
            <a:r>
              <a:rPr lang="en-GB" sz="2800" b="1" dirty="0">
                <a:solidFill>
                  <a:schemeClr val="bg2"/>
                </a:solidFill>
                <a:latin typeface="BMWTypeLight" pitchFamily="34" charset="0"/>
              </a:rPr>
              <a:t>On single track roads, stopping distance must be doubled.</a:t>
            </a:r>
          </a:p>
          <a:p>
            <a:pPr algn="l">
              <a:buFontTx/>
              <a:buChar char="•"/>
            </a:pPr>
            <a:r>
              <a:rPr lang="en-GB" sz="2800" b="1" dirty="0">
                <a:solidFill>
                  <a:schemeClr val="bg2"/>
                </a:solidFill>
                <a:latin typeface="BMWTypeLight" pitchFamily="34" charset="0"/>
              </a:rPr>
              <a:t>The limit point is self adjusting and allows the driver to apply the safe stopping rule.</a:t>
            </a:r>
          </a:p>
        </p:txBody>
      </p:sp>
      <p:sp>
        <p:nvSpPr>
          <p:cNvPr id="31748" name="Text Box 4"/>
          <p:cNvSpPr txBox="1">
            <a:spLocks noChangeArrowheads="1"/>
          </p:cNvSpPr>
          <p:nvPr/>
        </p:nvSpPr>
        <p:spPr bwMode="auto">
          <a:xfrm>
            <a:off x="7985125" y="5680075"/>
            <a:ext cx="184150" cy="457200"/>
          </a:xfrm>
          <a:prstGeom prst="rect">
            <a:avLst/>
          </a:prstGeom>
          <a:noFill/>
          <a:ln w="9525">
            <a:noFill/>
            <a:miter lim="800000"/>
            <a:headEnd/>
            <a:tailEnd/>
          </a:ln>
          <a:effectLst/>
        </p:spPr>
        <p:txBody>
          <a:bodyPr wrap="none">
            <a:spAutoFit/>
          </a:bodyPr>
          <a:lstStyle/>
          <a:p>
            <a:endParaRPr lang="en-US" b="1"/>
          </a:p>
        </p:txBody>
      </p:sp>
      <p:pic>
        <p:nvPicPr>
          <p:cNvPr id="7" name="Picture 6" descr="C:\Users\user\Downloads\RoSPA Pics\Come Join.jpg"/>
          <p:cNvPicPr>
            <a:picLocks noChangeAspect="1" noChangeArrowheads="1"/>
          </p:cNvPicPr>
          <p:nvPr/>
        </p:nvPicPr>
        <p:blipFill>
          <a:blip r:embed="rId2"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609600"/>
            <a:ext cx="7924800" cy="5486400"/>
          </a:xfrm>
        </p:spPr>
        <p:txBody>
          <a:bodyPr/>
          <a:lstStyle/>
          <a:p>
            <a:r>
              <a:rPr lang="en-GB" sz="3600" b="1" dirty="0">
                <a:solidFill>
                  <a:schemeClr val="bg2"/>
                </a:solidFill>
                <a:latin typeface="BMWTypeLight" pitchFamily="34" charset="0"/>
              </a:rPr>
              <a:t>You should always be able to stop your vehicle safely in the distance you can see to be clear on your own side of the road.</a:t>
            </a:r>
          </a:p>
        </p:txBody>
      </p:sp>
      <p:pic>
        <p:nvPicPr>
          <p:cNvPr id="5" name="Picture 6" descr="C:\Users\user\Downloads\RoSPA Pics\Come Join.jpg"/>
          <p:cNvPicPr>
            <a:picLocks noChangeAspect="1" noChangeArrowheads="1"/>
          </p:cNvPicPr>
          <p:nvPr/>
        </p:nvPicPr>
        <p:blipFill>
          <a:blip r:embed="rId2"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1066800"/>
          </a:xfrm>
        </p:spPr>
        <p:txBody>
          <a:bodyPr/>
          <a:lstStyle/>
          <a:p>
            <a:r>
              <a:rPr lang="en-GB" b="1">
                <a:latin typeface="BMWTypeLight" pitchFamily="34" charset="0"/>
              </a:rPr>
              <a:t>House Rules</a:t>
            </a:r>
          </a:p>
        </p:txBody>
      </p:sp>
      <p:sp>
        <p:nvSpPr>
          <p:cNvPr id="33795" name="Rectangle 3"/>
          <p:cNvSpPr>
            <a:spLocks noGrp="1" noChangeArrowheads="1"/>
          </p:cNvSpPr>
          <p:nvPr>
            <p:ph type="body" idx="1"/>
          </p:nvPr>
        </p:nvSpPr>
        <p:spPr>
          <a:xfrm>
            <a:off x="685800" y="1219200"/>
            <a:ext cx="7772400" cy="4191000"/>
          </a:xfrm>
        </p:spPr>
        <p:txBody>
          <a:bodyPr/>
          <a:lstStyle/>
          <a:p>
            <a:r>
              <a:rPr lang="en-GB" b="1" dirty="0">
                <a:solidFill>
                  <a:schemeClr val="tx2"/>
                </a:solidFill>
                <a:latin typeface="BMWTypeLight" pitchFamily="34" charset="0"/>
              </a:rPr>
              <a:t>Security </a:t>
            </a:r>
            <a:r>
              <a:rPr lang="en-GB" b="1" dirty="0">
                <a:solidFill>
                  <a:schemeClr val="tx2"/>
                </a:solidFill>
                <a:latin typeface="Times New Roman"/>
              </a:rPr>
              <a:t>–</a:t>
            </a:r>
            <a:r>
              <a:rPr lang="en-GB" b="1" dirty="0">
                <a:solidFill>
                  <a:schemeClr val="tx2"/>
                </a:solidFill>
                <a:latin typeface="BMWTypeLight" pitchFamily="34" charset="0"/>
              </a:rPr>
              <a:t> Passes </a:t>
            </a:r>
            <a:r>
              <a:rPr lang="en-GB" b="1" dirty="0">
                <a:solidFill>
                  <a:schemeClr val="tx2"/>
                </a:solidFill>
                <a:latin typeface="Times New Roman"/>
              </a:rPr>
              <a:t>–</a:t>
            </a:r>
            <a:r>
              <a:rPr lang="en-GB" b="1" dirty="0">
                <a:solidFill>
                  <a:schemeClr val="tx2"/>
                </a:solidFill>
                <a:latin typeface="BMWTypeLight" pitchFamily="34" charset="0"/>
              </a:rPr>
              <a:t> Sign in / out</a:t>
            </a:r>
          </a:p>
          <a:p>
            <a:r>
              <a:rPr lang="en-GB" b="1" dirty="0">
                <a:solidFill>
                  <a:schemeClr val="tx2"/>
                </a:solidFill>
                <a:latin typeface="BMWTypeLight" pitchFamily="34" charset="0"/>
              </a:rPr>
              <a:t>Fire Alarms </a:t>
            </a:r>
            <a:r>
              <a:rPr lang="en-GB" b="1" dirty="0">
                <a:solidFill>
                  <a:schemeClr val="tx2"/>
                </a:solidFill>
                <a:latin typeface="Times New Roman"/>
              </a:rPr>
              <a:t>–</a:t>
            </a:r>
            <a:r>
              <a:rPr lang="en-GB" b="1" dirty="0">
                <a:solidFill>
                  <a:schemeClr val="tx2"/>
                </a:solidFill>
                <a:latin typeface="BMWTypeLight" pitchFamily="34" charset="0"/>
              </a:rPr>
              <a:t> Escape Route - Fire Point </a:t>
            </a:r>
          </a:p>
          <a:p>
            <a:r>
              <a:rPr lang="en-GB" b="1" dirty="0">
                <a:solidFill>
                  <a:schemeClr val="tx2"/>
                </a:solidFill>
                <a:latin typeface="BMWTypeLight" pitchFamily="34" charset="0"/>
              </a:rPr>
              <a:t>Non Smoking Site</a:t>
            </a:r>
          </a:p>
          <a:p>
            <a:r>
              <a:rPr lang="en-GB" b="1" dirty="0">
                <a:solidFill>
                  <a:schemeClr val="tx2"/>
                </a:solidFill>
                <a:latin typeface="BMWTypeLight" pitchFamily="34" charset="0"/>
              </a:rPr>
              <a:t>Refreshments</a:t>
            </a:r>
          </a:p>
          <a:p>
            <a:r>
              <a:rPr lang="en-GB" b="1" dirty="0">
                <a:solidFill>
                  <a:schemeClr val="tx2"/>
                </a:solidFill>
                <a:latin typeface="BMWTypeLight" pitchFamily="34" charset="0"/>
              </a:rPr>
              <a:t>W C</a:t>
            </a:r>
          </a:p>
          <a:p>
            <a:r>
              <a:rPr lang="en-GB" b="1" dirty="0">
                <a:solidFill>
                  <a:schemeClr val="tx2"/>
                </a:solidFill>
                <a:latin typeface="BMWTypeLight" pitchFamily="34" charset="0"/>
              </a:rPr>
              <a:t>Mobile Telephones</a:t>
            </a:r>
          </a:p>
          <a:p>
            <a:endParaRPr lang="en-GB" b="1" dirty="0">
              <a:solidFill>
                <a:schemeClr val="tx2"/>
              </a:solidFill>
              <a:latin typeface="BMWTypeLight" pitchFamily="34" charset="0"/>
            </a:endParaRPr>
          </a:p>
          <a:p>
            <a:endParaRPr lang="en-GB" b="1" dirty="0">
              <a:solidFill>
                <a:schemeClr val="tx2"/>
              </a:solidFill>
              <a:latin typeface="BMWTypeLight" pitchFamily="34" charset="0"/>
            </a:endParaRPr>
          </a:p>
        </p:txBody>
      </p:sp>
      <p:sp>
        <p:nvSpPr>
          <p:cNvPr id="33796" name="Text Box 4"/>
          <p:cNvSpPr txBox="1">
            <a:spLocks noChangeArrowheads="1"/>
          </p:cNvSpPr>
          <p:nvPr/>
        </p:nvSpPr>
        <p:spPr bwMode="auto">
          <a:xfrm>
            <a:off x="8289925" y="5984875"/>
            <a:ext cx="184150" cy="457200"/>
          </a:xfrm>
          <a:prstGeom prst="rect">
            <a:avLst/>
          </a:prstGeom>
          <a:noFill/>
          <a:ln w="9525">
            <a:noFill/>
            <a:miter lim="800000"/>
            <a:headEnd/>
            <a:tailEnd/>
          </a:ln>
          <a:effectLst/>
        </p:spPr>
        <p:txBody>
          <a:bodyPr wrap="none">
            <a:spAutoFit/>
          </a:bodyPr>
          <a:lstStyle/>
          <a:p>
            <a:endParaRPr lang="en-US" b="1"/>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8001000" cy="5715000"/>
          </a:xfrm>
        </p:spPr>
        <p:txBody>
          <a:bodyPr/>
          <a:lstStyle/>
          <a:p>
            <a:pPr algn="l"/>
            <a:r>
              <a:rPr lang="en-GB" sz="3600" b="1" dirty="0">
                <a:solidFill>
                  <a:schemeClr val="bg2"/>
                </a:solidFill>
                <a:latin typeface="BMWTypeLight" pitchFamily="34" charset="0"/>
              </a:rPr>
              <a:t>The Limit Point does not establish how fast you can drive!</a:t>
            </a:r>
            <a:br>
              <a:rPr lang="en-GB" sz="3600" b="1" dirty="0">
                <a:solidFill>
                  <a:schemeClr val="bg2"/>
                </a:solidFill>
                <a:latin typeface="BMWTypeLight" pitchFamily="34" charset="0"/>
              </a:rPr>
            </a:br>
            <a:r>
              <a:rPr lang="en-GB" sz="3600" b="1" dirty="0">
                <a:solidFill>
                  <a:schemeClr val="bg2"/>
                </a:solidFill>
                <a:latin typeface="BMWTypeLight" pitchFamily="34" charset="0"/>
              </a:rPr>
              <a:t/>
            </a:r>
            <a:br>
              <a:rPr lang="en-GB" sz="3600" b="1" dirty="0">
                <a:solidFill>
                  <a:schemeClr val="bg2"/>
                </a:solidFill>
                <a:latin typeface="BMWTypeLight" pitchFamily="34" charset="0"/>
              </a:rPr>
            </a:br>
            <a:r>
              <a:rPr lang="en-GB" sz="3600" b="1" dirty="0">
                <a:solidFill>
                  <a:schemeClr val="bg2"/>
                </a:solidFill>
                <a:latin typeface="BMWTypeLight" pitchFamily="34" charset="0"/>
              </a:rPr>
              <a:t>It does establish a speed that allows you to stop safely should the unexpected occur!</a:t>
            </a:r>
            <a:r>
              <a:rPr lang="en-GB" dirty="0">
                <a:solidFill>
                  <a:schemeClr val="bg2"/>
                </a:solidFill>
                <a:latin typeface="BMWTypeLight" pitchFamily="34" charset="0"/>
              </a:rPr>
              <a:t> </a:t>
            </a:r>
          </a:p>
        </p:txBody>
      </p:sp>
      <p:sp>
        <p:nvSpPr>
          <p:cNvPr id="32771" name="Text Box 3"/>
          <p:cNvSpPr txBox="1">
            <a:spLocks noChangeArrowheads="1"/>
          </p:cNvSpPr>
          <p:nvPr/>
        </p:nvSpPr>
        <p:spPr bwMode="auto">
          <a:xfrm>
            <a:off x="8366125" y="5680075"/>
            <a:ext cx="184150" cy="457200"/>
          </a:xfrm>
          <a:prstGeom prst="rect">
            <a:avLst/>
          </a:prstGeom>
          <a:noFill/>
          <a:ln w="9525">
            <a:noFill/>
            <a:miter lim="800000"/>
            <a:headEnd/>
            <a:tailEnd/>
          </a:ln>
          <a:effectLst/>
        </p:spPr>
        <p:txBody>
          <a:bodyPr wrap="none">
            <a:spAutoFit/>
          </a:bodyPr>
          <a:lstStyle/>
          <a:p>
            <a:endParaRPr lang="en-US"/>
          </a:p>
        </p:txBody>
      </p:sp>
      <p:pic>
        <p:nvPicPr>
          <p:cNvPr id="6" name="Picture 6" descr="C:\Users\user\Downloads\RoSPA Pics\Come Join.jpg"/>
          <p:cNvPicPr>
            <a:picLocks noChangeAspect="1" noChangeArrowheads="1"/>
          </p:cNvPicPr>
          <p:nvPr/>
        </p:nvPicPr>
        <p:blipFill>
          <a:blip r:embed="rId2"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b="1">
                <a:latin typeface="BMWTypeLight" pitchFamily="34" charset="0"/>
              </a:rPr>
              <a:t>Any Questions?</a:t>
            </a:r>
          </a:p>
        </p:txBody>
      </p:sp>
      <p:sp>
        <p:nvSpPr>
          <p:cNvPr id="37891" name="Text Box 3"/>
          <p:cNvSpPr txBox="1">
            <a:spLocks noChangeArrowheads="1"/>
          </p:cNvSpPr>
          <p:nvPr/>
        </p:nvSpPr>
        <p:spPr bwMode="auto">
          <a:xfrm>
            <a:off x="8366125" y="5984875"/>
            <a:ext cx="184150" cy="457200"/>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8488C4"/>
            </a:gs>
            <a:gs pos="53000">
              <a:srgbClr val="D4DEFF"/>
            </a:gs>
            <a:gs pos="83000">
              <a:srgbClr val="D4DEFF"/>
            </a:gs>
            <a:gs pos="100000">
              <a:srgbClr val="96AB94"/>
            </a:gs>
          </a:gsLst>
          <a:lin ang="16200000" scaled="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GB" dirty="0">
                <a:solidFill>
                  <a:schemeClr val="bg2"/>
                </a:solidFill>
                <a:latin typeface="BMWTypeLight" pitchFamily="34" charset="0"/>
              </a:rPr>
              <a:t>The Limit Point</a:t>
            </a:r>
          </a:p>
        </p:txBody>
      </p:sp>
      <p:sp>
        <p:nvSpPr>
          <p:cNvPr id="35843" name="Rectangle 3"/>
          <p:cNvSpPr>
            <a:spLocks noGrp="1" noChangeArrowheads="1"/>
          </p:cNvSpPr>
          <p:nvPr>
            <p:ph type="body" idx="1"/>
          </p:nvPr>
        </p:nvSpPr>
        <p:spPr>
          <a:xfrm>
            <a:off x="755576" y="1628800"/>
            <a:ext cx="7920880" cy="4464496"/>
          </a:xfrm>
        </p:spPr>
        <p:txBody>
          <a:bodyPr/>
          <a:lstStyle/>
          <a:p>
            <a:pPr>
              <a:buFontTx/>
              <a:buNone/>
            </a:pPr>
            <a:r>
              <a:rPr lang="en-GB" b="1" dirty="0">
                <a:solidFill>
                  <a:schemeClr val="bg2"/>
                </a:solidFill>
                <a:latin typeface="BMWTypeLight" pitchFamily="34" charset="0"/>
              </a:rPr>
              <a:t>Limit</a:t>
            </a:r>
            <a:r>
              <a:rPr lang="en-GB" dirty="0">
                <a:solidFill>
                  <a:schemeClr val="bg2"/>
                </a:solidFill>
                <a:latin typeface="BMWTypeLight" pitchFamily="34" charset="0"/>
              </a:rPr>
              <a:t> </a:t>
            </a:r>
            <a:r>
              <a:rPr lang="en-GB" dirty="0">
                <a:solidFill>
                  <a:schemeClr val="bg2"/>
                </a:solidFill>
                <a:latin typeface="Times New Roman"/>
              </a:rPr>
              <a:t> </a:t>
            </a:r>
            <a:r>
              <a:rPr lang="en-GB" dirty="0">
                <a:solidFill>
                  <a:schemeClr val="bg2"/>
                </a:solidFill>
                <a:latin typeface="BMWTypeLight" pitchFamily="34" charset="0"/>
              </a:rPr>
              <a:t/>
            </a:r>
            <a:br>
              <a:rPr lang="en-GB" dirty="0">
                <a:solidFill>
                  <a:schemeClr val="bg2"/>
                </a:solidFill>
                <a:latin typeface="BMWTypeLight" pitchFamily="34" charset="0"/>
              </a:rPr>
            </a:br>
            <a:r>
              <a:rPr lang="en-GB" b="1" dirty="0">
                <a:solidFill>
                  <a:schemeClr val="bg2"/>
                </a:solidFill>
                <a:latin typeface="BMWTypeLight" pitchFamily="34" charset="0"/>
              </a:rPr>
              <a:t>the greatest amount, number or level of something that is possible.</a:t>
            </a:r>
          </a:p>
          <a:p>
            <a:pPr>
              <a:buFontTx/>
              <a:buNone/>
            </a:pPr>
            <a:r>
              <a:rPr lang="en-GB" b="1" dirty="0">
                <a:solidFill>
                  <a:schemeClr val="bg2"/>
                </a:solidFill>
                <a:latin typeface="BMWTypeLight" pitchFamily="34" charset="0"/>
              </a:rPr>
              <a:t>Point</a:t>
            </a:r>
          </a:p>
          <a:p>
            <a:pPr>
              <a:buFontTx/>
              <a:buNone/>
            </a:pPr>
            <a:r>
              <a:rPr lang="en-GB" b="1" dirty="0">
                <a:solidFill>
                  <a:schemeClr val="bg2"/>
                </a:solidFill>
                <a:latin typeface="BMWTypeLight" pitchFamily="34" charset="0"/>
              </a:rPr>
              <a:t>a particular spot, place, or moment.</a:t>
            </a:r>
          </a:p>
          <a:p>
            <a:pPr>
              <a:buFontTx/>
              <a:buNone/>
            </a:pPr>
            <a:endParaRPr lang="en-GB" b="1" dirty="0">
              <a:solidFill>
                <a:schemeClr val="bg2"/>
              </a:solidFill>
              <a:latin typeface="BMWTypeLight" pitchFamily="34" charset="0"/>
            </a:endParaRPr>
          </a:p>
          <a:p>
            <a:pPr>
              <a:buFontTx/>
              <a:buNone/>
            </a:pPr>
            <a:r>
              <a:rPr lang="en-GB" b="1" dirty="0">
                <a:solidFill>
                  <a:schemeClr val="bg2"/>
                </a:solidFill>
                <a:latin typeface="BMWTypeLight" pitchFamily="34" charset="0"/>
              </a:rPr>
              <a:t>Limit Point: An amount you can achieve  before the risk becomes too great!</a:t>
            </a:r>
          </a:p>
        </p:txBody>
      </p:sp>
      <p:sp>
        <p:nvSpPr>
          <p:cNvPr id="35844" name="Text Box 4"/>
          <p:cNvSpPr txBox="1">
            <a:spLocks noChangeArrowheads="1"/>
          </p:cNvSpPr>
          <p:nvPr/>
        </p:nvSpPr>
        <p:spPr bwMode="auto">
          <a:xfrm>
            <a:off x="8518525" y="5756275"/>
            <a:ext cx="184150" cy="457200"/>
          </a:xfrm>
          <a:prstGeom prst="rect">
            <a:avLst/>
          </a:prstGeom>
          <a:noFill/>
          <a:ln w="9525">
            <a:noFill/>
            <a:miter lim="800000"/>
            <a:headEnd/>
            <a:tailEnd/>
          </a:ln>
          <a:effectLst/>
        </p:spPr>
        <p:txBody>
          <a:bodyPr wrap="none">
            <a:spAutoFit/>
          </a:bodyPr>
          <a:lstStyle/>
          <a:p>
            <a:endParaRPr lang="en-US"/>
          </a:p>
        </p:txBody>
      </p:sp>
      <p:pic>
        <p:nvPicPr>
          <p:cNvPr id="7"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9144000" cy="6858000"/>
          </a:xfrm>
        </p:spPr>
        <p:txBody>
          <a:bodyPr/>
          <a:lstStyle/>
          <a:p>
            <a:endParaRPr lang="en-US"/>
          </a:p>
        </p:txBody>
      </p:sp>
      <p:pic>
        <p:nvPicPr>
          <p:cNvPr id="3076" name="Picture 4" descr="2"/>
          <p:cNvPicPr>
            <a:picLocks noChangeAspect="1" noChangeArrowheads="1"/>
          </p:cNvPicPr>
          <p:nvPr/>
        </p:nvPicPr>
        <p:blipFill>
          <a:blip r:embed="rId3" cstate="print"/>
          <a:srcRect/>
          <a:stretch>
            <a:fillRect/>
          </a:stretch>
        </p:blipFill>
        <p:spPr bwMode="auto">
          <a:xfrm>
            <a:off x="-3048000" y="-2286000"/>
            <a:ext cx="15240000" cy="11430000"/>
          </a:xfrm>
          <a:prstGeom prst="rect">
            <a:avLst/>
          </a:prstGeom>
          <a:noFill/>
        </p:spPr>
      </p:pic>
      <p:pic>
        <p:nvPicPr>
          <p:cNvPr id="6" name="Picture 6" descr="C:\Users\user\Downloads\RoSPA Pics\Come Join.jpg"/>
          <p:cNvPicPr>
            <a:picLocks noChangeAspect="1" noChangeArrowheads="1"/>
          </p:cNvPicPr>
          <p:nvPr/>
        </p:nvPicPr>
        <p:blipFill>
          <a:blip r:embed="rId4"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iploma 00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iploma 00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iploma 00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26" descr="diploma 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26" descr="diploma 00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Picture 6" descr="C:\Users\user\Downloads\RoSPA Pics\Come Join.jpg"/>
          <p:cNvPicPr>
            <a:picLocks noChangeAspect="1" noChangeArrowheads="1"/>
          </p:cNvPicPr>
          <p:nvPr/>
        </p:nvPicPr>
        <p:blipFill>
          <a:blip r:embed="rId3" cstate="print"/>
          <a:srcRect/>
          <a:stretch>
            <a:fillRect/>
          </a:stretch>
        </p:blipFill>
        <p:spPr bwMode="auto">
          <a:xfrm>
            <a:off x="6919346" y="6093296"/>
            <a:ext cx="2008629" cy="55036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969696"/>
      </a:dk2>
      <a:lt2>
        <a:srgbClr val="000000"/>
      </a:lt2>
      <a:accent1>
        <a:srgbClr val="FF9900"/>
      </a:accent1>
      <a:accent2>
        <a:srgbClr val="00FFFF"/>
      </a:accent2>
      <a:accent3>
        <a:srgbClr val="FFFF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6316</TotalTime>
  <Words>538</Words>
  <Application>Microsoft Office PowerPoint</Application>
  <PresentationFormat>On-screen Show (4:3)</PresentationFormat>
  <Paragraphs>48</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BMWTypeLight</vt:lpstr>
      <vt:lpstr>verdana</vt:lpstr>
      <vt:lpstr>Default Design</vt:lpstr>
      <vt:lpstr>The Limit Point</vt:lpstr>
      <vt:lpstr>House Rules</vt:lpstr>
      <vt:lpstr>The Limit Point</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Points to Remember</vt:lpstr>
      <vt:lpstr>You should always be able to stop your vehicle safely in the distance you can see to be clear on your own side of the road.</vt:lpstr>
      <vt:lpstr>The Limit Point does not establish how fast you can drive!  It does establish a speed that allows you to stop safely should the unexpected occur! </vt:lpstr>
      <vt:lpstr>Any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user</cp:lastModifiedBy>
  <cp:revision>10</cp:revision>
  <dcterms:created xsi:type="dcterms:W3CDTF">2005-07-29T08:30:58Z</dcterms:created>
  <dcterms:modified xsi:type="dcterms:W3CDTF">2017-06-10T21:59:30Z</dcterms:modified>
</cp:coreProperties>
</file>