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8" r:id="rId3"/>
    <p:sldId id="274" r:id="rId4"/>
    <p:sldId id="286" r:id="rId5"/>
    <p:sldId id="287" r:id="rId6"/>
    <p:sldId id="293" r:id="rId7"/>
    <p:sldId id="296" r:id="rId8"/>
    <p:sldId id="294" r:id="rId9"/>
    <p:sldId id="307" r:id="rId10"/>
    <p:sldId id="265" r:id="rId11"/>
    <p:sldId id="266" r:id="rId12"/>
    <p:sldId id="267" r:id="rId13"/>
    <p:sldId id="259" r:id="rId14"/>
    <p:sldId id="295" r:id="rId15"/>
    <p:sldId id="262" r:id="rId16"/>
    <p:sldId id="264" r:id="rId17"/>
    <p:sldId id="263" r:id="rId18"/>
    <p:sldId id="275" r:id="rId19"/>
    <p:sldId id="271" r:id="rId20"/>
    <p:sldId id="277" r:id="rId21"/>
    <p:sldId id="276" r:id="rId22"/>
    <p:sldId id="272" r:id="rId23"/>
    <p:sldId id="284" r:id="rId24"/>
    <p:sldId id="285" r:id="rId25"/>
    <p:sldId id="273" r:id="rId26"/>
    <p:sldId id="278" r:id="rId27"/>
    <p:sldId id="279" r:id="rId28"/>
    <p:sldId id="280" r:id="rId29"/>
    <p:sldId id="281" r:id="rId30"/>
    <p:sldId id="282" r:id="rId31"/>
    <p:sldId id="283" r:id="rId32"/>
    <p:sldId id="289" r:id="rId33"/>
    <p:sldId id="290" r:id="rId34"/>
    <p:sldId id="261" r:id="rId35"/>
    <p:sldId id="291" r:id="rId36"/>
    <p:sldId id="292" r:id="rId37"/>
    <p:sldId id="298" r:id="rId38"/>
    <p:sldId id="302" r:id="rId39"/>
    <p:sldId id="303" r:id="rId40"/>
    <p:sldId id="304" r:id="rId41"/>
    <p:sldId id="301" r:id="rId42"/>
    <p:sldId id="305" r:id="rId43"/>
    <p:sldId id="299" r:id="rId44"/>
    <p:sldId id="300" r:id="rId45"/>
    <p:sldId id="306" r:id="rId46"/>
    <p:sldId id="29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4660"/>
  </p:normalViewPr>
  <p:slideViewPr>
    <p:cSldViewPr>
      <p:cViewPr>
        <p:scale>
          <a:sx n="66" d="100"/>
          <a:sy n="66" d="100"/>
        </p:scale>
        <p:origin x="-792"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6EEFD6-82A0-4A3A-AF15-8C32529C7B96}" type="datetimeFigureOut">
              <a:rPr lang="en-GB" smtClean="0"/>
              <a:pPr/>
              <a:t>03/03/2019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23CE5-FC23-4D9B-83A9-E2B21556195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Log owners details. Important to record who is the Assessor/Tutor.  Check</a:t>
            </a:r>
            <a:r>
              <a:rPr lang="en-GB" baseline="0" dirty="0" smtClean="0"/>
              <a:t> documents still in force tri-monthly</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10</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Consider all manner of junction / roundabout / road type.</a:t>
            </a:r>
            <a:r>
              <a:rPr lang="en-GB" baseline="0" dirty="0" smtClean="0"/>
              <a:t> Exchange mobiles numbers. Arrange system if </a:t>
            </a:r>
            <a:r>
              <a:rPr lang="en-GB" baseline="0" dirty="0" err="1" smtClean="0"/>
              <a:t>seperated</a:t>
            </a:r>
            <a:r>
              <a:rPr lang="en-GB" baseline="0" dirty="0" smtClean="0"/>
              <a:t>. Know set points along way and </a:t>
            </a:r>
            <a:r>
              <a:rPr lang="en-GB" baseline="0" smtClean="0"/>
              <a:t>final destination. </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22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45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Basic</a:t>
            </a:r>
            <a:r>
              <a:rPr lang="en-GB" baseline="0" dirty="0" smtClean="0"/>
              <a:t> reminders of IPSGA / POWDERS / Brake test</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11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Full name. Group number is Year of joining and sequential</a:t>
            </a:r>
            <a:r>
              <a:rPr lang="en-GB" baseline="0" dirty="0" smtClean="0"/>
              <a:t> 3 figure number issued membership sec. Type = car / bike. </a:t>
            </a:r>
            <a:r>
              <a:rPr lang="en-GB" dirty="0" smtClean="0"/>
              <a:t>Check drivers</a:t>
            </a:r>
            <a:r>
              <a:rPr lang="en-GB" baseline="0" dirty="0" smtClean="0"/>
              <a:t> licence and other documents. Check eyesight – 20m. Candidate to sign both boxes. Countersign doc checks.</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12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 a Happy Sheet. Be honest. Candidate needs to know where strengths / weaknesses are.  1 &amp; 2 will be initial assessment. Gaining weighted</a:t>
            </a:r>
            <a:r>
              <a:rPr lang="en-GB" baseline="0" dirty="0" smtClean="0"/>
              <a:t> to 3 = bronze, 4 = silver, 5 = gold Do not say as such as may give false expectation. Free writing in comments area.  No need to match line for line.  Both to sign at time of de-brief. 28 areas match those of the examiners manual</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13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ID major issue and concentrate on that. No more than 10 minutes discussion</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15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Don’t overcomplicate</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16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Identify from previous records or choose</a:t>
            </a:r>
            <a:r>
              <a:rPr lang="en-GB" baseline="0" dirty="0" smtClean="0"/>
              <a:t> most important / dangerous.  No more than 2 hours. Max 45 minutes before stop.  Consider stop place – make appropriate / safe – cafe, hard standing, lay-by – no gravel / potholes. </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19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Identify from previous records or choose</a:t>
            </a:r>
            <a:r>
              <a:rPr lang="en-GB" baseline="0" dirty="0" smtClean="0"/>
              <a:t> most important / dangerous.  No more than 2 hours. Max 45 minutes before stop.  Consider stop place – make appropriate / safe – cafe, hard standing, lay-by – no gravel / potholes. </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20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Identify from previous records or choose</a:t>
            </a:r>
            <a:r>
              <a:rPr lang="en-GB" baseline="0" dirty="0" smtClean="0"/>
              <a:t> most important / dangerous.  No more than 2 hours. Max 45 minutes before stop.  Consider stop place – make appropriate / safe – cafe, hard standing, lay-by – no gravel / potholes. </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21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5518914-E97C-432C-99F9-59AACAB59FDC}" type="datetimeFigureOut">
              <a:rPr lang="en-GB" smtClean="0"/>
              <a:pPr/>
              <a:t>03/03/2019</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ED26A744-74D0-46AA-9943-22D6B97D281D}"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518914-E97C-432C-99F9-59AACAB59FDC}" type="datetimeFigureOut">
              <a:rPr lang="en-GB" smtClean="0"/>
              <a:pPr/>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6A744-74D0-46AA-9943-22D6B97D281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518914-E97C-432C-99F9-59AACAB59FDC}" type="datetimeFigureOut">
              <a:rPr lang="en-GB" smtClean="0"/>
              <a:pPr/>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6A744-74D0-46AA-9943-22D6B97D281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518914-E97C-432C-99F9-59AACAB59FDC}" type="datetimeFigureOut">
              <a:rPr lang="en-GB" smtClean="0"/>
              <a:pPr/>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6A744-74D0-46AA-9943-22D6B97D281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5518914-E97C-432C-99F9-59AACAB59FDC}" type="datetimeFigureOut">
              <a:rPr lang="en-GB" smtClean="0"/>
              <a:pPr/>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ED26A744-74D0-46AA-9943-22D6B97D281D}"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518914-E97C-432C-99F9-59AACAB59FDC}" type="datetimeFigureOut">
              <a:rPr lang="en-GB" smtClean="0"/>
              <a:pPr/>
              <a:t>03/03/2019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6A744-74D0-46AA-9943-22D6B97D281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518914-E97C-432C-99F9-59AACAB59FDC}" type="datetimeFigureOut">
              <a:rPr lang="en-GB" smtClean="0"/>
              <a:pPr/>
              <a:t>03/03/2019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26A744-74D0-46AA-9943-22D6B97D281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518914-E97C-432C-99F9-59AACAB59FDC}" type="datetimeFigureOut">
              <a:rPr lang="en-GB" smtClean="0"/>
              <a:pPr/>
              <a:t>03/03/2019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26A744-74D0-46AA-9943-22D6B97D281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18914-E97C-432C-99F9-59AACAB59FDC}" type="datetimeFigureOut">
              <a:rPr lang="en-GB" smtClean="0"/>
              <a:pPr/>
              <a:t>03/03/2019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26A744-74D0-46AA-9943-22D6B97D281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518914-E97C-432C-99F9-59AACAB59FDC}" type="datetimeFigureOut">
              <a:rPr lang="en-GB" smtClean="0"/>
              <a:pPr/>
              <a:t>03/03/2019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6A744-74D0-46AA-9943-22D6B97D281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518914-E97C-432C-99F9-59AACAB59FDC}" type="datetimeFigureOut">
              <a:rPr lang="en-GB" smtClean="0"/>
              <a:pPr/>
              <a:t>03/03/2019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6A744-74D0-46AA-9943-22D6B97D281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5518914-E97C-432C-99F9-59AACAB59FDC}" type="datetimeFigureOut">
              <a:rPr lang="en-GB" smtClean="0"/>
              <a:pPr/>
              <a:t>03/03/2019</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D26A744-74D0-46AA-9943-22D6B97D281D}"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90800"/>
            <a:ext cx="8229600" cy="1066800"/>
          </a:xfrm>
        </p:spPr>
        <p:txBody>
          <a:bodyPr>
            <a:normAutofit/>
          </a:bodyPr>
          <a:lstStyle/>
          <a:p>
            <a:r>
              <a:rPr lang="en-GB" sz="6600" dirty="0" smtClean="0">
                <a:solidFill>
                  <a:schemeClr val="tx1"/>
                </a:solidFill>
              </a:rPr>
              <a:t>E -</a:t>
            </a:r>
            <a:r>
              <a:rPr lang="en-GB" sz="6600" dirty="0" smtClean="0"/>
              <a:t> </a:t>
            </a:r>
            <a:r>
              <a:rPr lang="en-GB" sz="6600" dirty="0" smtClean="0">
                <a:solidFill>
                  <a:srgbClr val="FFC000"/>
                </a:solidFill>
              </a:rPr>
              <a:t>YARD</a:t>
            </a:r>
            <a:endParaRPr lang="en-GB" sz="6600" dirty="0">
              <a:solidFill>
                <a:srgbClr val="FFC000"/>
              </a:solidFill>
            </a:endParaRPr>
          </a:p>
        </p:txBody>
      </p:sp>
      <p:sp>
        <p:nvSpPr>
          <p:cNvPr id="3" name="Subtitle 2"/>
          <p:cNvSpPr>
            <a:spLocks noGrp="1"/>
          </p:cNvSpPr>
          <p:nvPr>
            <p:ph type="subTitle" idx="1"/>
          </p:nvPr>
        </p:nvSpPr>
        <p:spPr>
          <a:xfrm>
            <a:off x="1447800" y="4191000"/>
            <a:ext cx="6400800" cy="859302"/>
          </a:xfrm>
        </p:spPr>
        <p:txBody>
          <a:bodyPr>
            <a:normAutofit/>
          </a:bodyPr>
          <a:lstStyle/>
          <a:p>
            <a:r>
              <a:rPr lang="en-GB" sz="4400" b="1" dirty="0" smtClean="0">
                <a:latin typeface="Calibri" pitchFamily="34" charset="0"/>
                <a:cs typeface="Calibri" pitchFamily="34" charset="0"/>
              </a:rPr>
              <a:t>Tutor Training Programme</a:t>
            </a:r>
            <a:endParaRPr lang="en-GB" sz="4400" b="1" dirty="0">
              <a:latin typeface="Calibri" pitchFamily="34" charset="0"/>
              <a:cs typeface="Calibri" pitchFamily="34" charset="0"/>
            </a:endParaRPr>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
        <p:nvSpPr>
          <p:cNvPr id="6" name="TextBox 5"/>
          <p:cNvSpPr txBox="1"/>
          <p:nvPr/>
        </p:nvSpPr>
        <p:spPr>
          <a:xfrm>
            <a:off x="3505200" y="5410200"/>
            <a:ext cx="2364750" cy="646331"/>
          </a:xfrm>
          <a:prstGeom prst="rect">
            <a:avLst/>
          </a:prstGeom>
          <a:noFill/>
        </p:spPr>
        <p:txBody>
          <a:bodyPr wrap="none" rtlCol="0">
            <a:spAutoFit/>
          </a:bodyPr>
          <a:lstStyle/>
          <a:p>
            <a:r>
              <a:rPr lang="en-GB" sz="3600" dirty="0" smtClean="0">
                <a:latin typeface="+mj-lt"/>
              </a:rPr>
              <a:t>2018/2019</a:t>
            </a:r>
            <a:endParaRPr lang="en-GB" sz="36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sp>
        <p:nvSpPr>
          <p:cNvPr id="6" name="Title 5"/>
          <p:cNvSpPr>
            <a:spLocks noGrp="1"/>
          </p:cNvSpPr>
          <p:nvPr>
            <p:ph type="title"/>
          </p:nvPr>
        </p:nvSpPr>
        <p:spPr>
          <a:xfrm>
            <a:off x="457200" y="1295400"/>
            <a:ext cx="8229600" cy="685800"/>
          </a:xfrm>
        </p:spPr>
        <p:txBody>
          <a:bodyPr>
            <a:normAutofit fontScale="90000"/>
          </a:bodyPr>
          <a:lstStyle/>
          <a:p>
            <a:r>
              <a:rPr lang="en-GB" dirty="0" smtClean="0"/>
              <a:t>Training Logs</a:t>
            </a:r>
            <a:endParaRPr lang="en-GB" dirty="0"/>
          </a:p>
        </p:txBody>
      </p:sp>
      <p:pic>
        <p:nvPicPr>
          <p:cNvPr id="2050" name="Picture 2"/>
          <p:cNvPicPr>
            <a:picLocks noGrp="1" noChangeAspect="1" noChangeArrowheads="1"/>
          </p:cNvPicPr>
          <p:nvPr>
            <p:ph idx="1"/>
          </p:nvPr>
        </p:nvPicPr>
        <p:blipFill>
          <a:blip r:embed="rId5" cstate="print"/>
          <a:srcRect/>
          <a:stretch>
            <a:fillRect/>
          </a:stretch>
        </p:blipFill>
        <p:spPr bwMode="auto">
          <a:xfrm>
            <a:off x="1070522" y="1981200"/>
            <a:ext cx="7079155"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5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sp>
        <p:nvSpPr>
          <p:cNvPr id="6" name="Title 5"/>
          <p:cNvSpPr>
            <a:spLocks noGrp="1"/>
          </p:cNvSpPr>
          <p:nvPr>
            <p:ph type="title"/>
          </p:nvPr>
        </p:nvSpPr>
        <p:spPr>
          <a:xfrm>
            <a:off x="457200" y="1295400"/>
            <a:ext cx="8229600" cy="685800"/>
          </a:xfrm>
        </p:spPr>
        <p:txBody>
          <a:bodyPr>
            <a:normAutofit fontScale="90000"/>
          </a:bodyPr>
          <a:lstStyle/>
          <a:p>
            <a:r>
              <a:rPr lang="en-GB" dirty="0" smtClean="0"/>
              <a:t>Training Logs</a:t>
            </a:r>
            <a:endParaRPr lang="en-GB" dirty="0"/>
          </a:p>
        </p:txBody>
      </p:sp>
      <p:pic>
        <p:nvPicPr>
          <p:cNvPr id="3074" name="Picture 2"/>
          <p:cNvPicPr>
            <a:picLocks noGrp="1" noChangeAspect="1" noChangeArrowheads="1"/>
          </p:cNvPicPr>
          <p:nvPr>
            <p:ph idx="1"/>
          </p:nvPr>
        </p:nvPicPr>
        <p:blipFill>
          <a:blip r:embed="rId5" cstate="print"/>
          <a:srcRect/>
          <a:stretch>
            <a:fillRect/>
          </a:stretch>
        </p:blipFill>
        <p:spPr bwMode="auto">
          <a:xfrm>
            <a:off x="762000" y="2054924"/>
            <a:ext cx="7696200" cy="45007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sp>
        <p:nvSpPr>
          <p:cNvPr id="6" name="Title 5"/>
          <p:cNvSpPr>
            <a:spLocks noGrp="1"/>
          </p:cNvSpPr>
          <p:nvPr>
            <p:ph type="title"/>
          </p:nvPr>
        </p:nvSpPr>
        <p:spPr>
          <a:xfrm>
            <a:off x="457200" y="1295400"/>
            <a:ext cx="8229600" cy="685800"/>
          </a:xfrm>
        </p:spPr>
        <p:txBody>
          <a:bodyPr>
            <a:normAutofit fontScale="90000"/>
          </a:bodyPr>
          <a:lstStyle/>
          <a:p>
            <a:r>
              <a:rPr lang="en-GB" dirty="0" smtClean="0"/>
              <a:t>Training Logs</a:t>
            </a:r>
            <a:endParaRPr lang="en-GB" dirty="0"/>
          </a:p>
        </p:txBody>
      </p:sp>
      <p:pic>
        <p:nvPicPr>
          <p:cNvPr id="4098" name="Picture 2"/>
          <p:cNvPicPr>
            <a:picLocks noGrp="1" noChangeAspect="1" noChangeArrowheads="1"/>
          </p:cNvPicPr>
          <p:nvPr>
            <p:ph idx="1"/>
          </p:nvPr>
        </p:nvPicPr>
        <p:blipFill>
          <a:blip r:embed="rId5" cstate="print"/>
          <a:srcRect/>
          <a:stretch>
            <a:fillRect/>
          </a:stretch>
        </p:blipFill>
        <p:spPr bwMode="auto">
          <a:xfrm>
            <a:off x="762000" y="2053887"/>
            <a:ext cx="7696200" cy="4502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sp>
        <p:nvSpPr>
          <p:cNvPr id="6" name="Title 5"/>
          <p:cNvSpPr>
            <a:spLocks noGrp="1"/>
          </p:cNvSpPr>
          <p:nvPr>
            <p:ph type="title"/>
          </p:nvPr>
        </p:nvSpPr>
        <p:spPr>
          <a:xfrm>
            <a:off x="457200" y="1295400"/>
            <a:ext cx="8229600" cy="685800"/>
          </a:xfrm>
        </p:spPr>
        <p:txBody>
          <a:bodyPr>
            <a:normAutofit fontScale="90000"/>
          </a:bodyPr>
          <a:lstStyle/>
          <a:p>
            <a:r>
              <a:rPr lang="en-GB" dirty="0" smtClean="0"/>
              <a:t>Training Logs</a:t>
            </a:r>
            <a:endParaRPr lang="en-GB" dirty="0"/>
          </a:p>
        </p:txBody>
      </p:sp>
      <p:pic>
        <p:nvPicPr>
          <p:cNvPr id="1028" name="Picture 4"/>
          <p:cNvPicPr>
            <a:picLocks noGrp="1" noChangeAspect="1" noChangeArrowheads="1"/>
          </p:cNvPicPr>
          <p:nvPr>
            <p:ph idx="1"/>
          </p:nvPr>
        </p:nvPicPr>
        <p:blipFill>
          <a:blip r:embed="rId5" cstate="print"/>
          <a:srcRect/>
          <a:stretch>
            <a:fillRect/>
          </a:stretch>
        </p:blipFill>
        <p:spPr bwMode="auto">
          <a:xfrm>
            <a:off x="762000" y="1981200"/>
            <a:ext cx="7696200"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838200"/>
          </a:xfrm>
        </p:spPr>
        <p:txBody>
          <a:bodyPr/>
          <a:lstStyle/>
          <a:p>
            <a:r>
              <a:rPr lang="en-GB" dirty="0" smtClean="0"/>
              <a:t>Praise – Critique - Praise</a:t>
            </a:r>
            <a:endParaRPr lang="en-GB" dirty="0"/>
          </a:p>
        </p:txBody>
      </p:sp>
      <p:sp>
        <p:nvSpPr>
          <p:cNvPr id="7" name="Content Placeholder 6"/>
          <p:cNvSpPr>
            <a:spLocks noGrp="1"/>
          </p:cNvSpPr>
          <p:nvPr>
            <p:ph idx="1"/>
          </p:nvPr>
        </p:nvSpPr>
        <p:spPr>
          <a:xfrm>
            <a:off x="457200" y="2362200"/>
            <a:ext cx="8229600" cy="3718560"/>
          </a:xfrm>
        </p:spPr>
        <p:txBody>
          <a:bodyPr>
            <a:normAutofit/>
          </a:bodyPr>
          <a:lstStyle/>
          <a:p>
            <a:pPr>
              <a:buNone/>
            </a:pPr>
            <a:r>
              <a:rPr lang="en-GB" dirty="0" smtClean="0"/>
              <a:t>			Associates are all Volunteers!</a:t>
            </a:r>
          </a:p>
          <a:p>
            <a:pPr>
              <a:buNone/>
            </a:pPr>
            <a:endParaRPr lang="en-GB" dirty="0" smtClean="0"/>
          </a:p>
          <a:p>
            <a:pPr>
              <a:buNone/>
            </a:pPr>
            <a:r>
              <a:rPr lang="en-GB" dirty="0" smtClean="0"/>
              <a:t>	</a:t>
            </a:r>
            <a:r>
              <a:rPr lang="en-GB" sz="2400" b="1" i="1" dirty="0" smtClean="0"/>
              <a:t>Every Ride or Drive will have Positives and  Negatives</a:t>
            </a:r>
          </a:p>
          <a:p>
            <a:pPr>
              <a:buNone/>
            </a:pPr>
            <a:endParaRPr lang="en-GB" sz="2400" b="1" i="1" dirty="0" smtClean="0"/>
          </a:p>
          <a:p>
            <a:pPr>
              <a:buFont typeface="Arial" pitchFamily="34" charset="0"/>
              <a:buChar char="•"/>
            </a:pPr>
            <a:r>
              <a:rPr lang="en-GB" dirty="0" smtClean="0"/>
              <a:t>Observe a Positive – </a:t>
            </a:r>
            <a:r>
              <a:rPr lang="en-GB" dirty="0" err="1" smtClean="0"/>
              <a:t>i.e.‘Safe</a:t>
            </a:r>
            <a:r>
              <a:rPr lang="en-GB" dirty="0" smtClean="0"/>
              <a:t> Drive’	</a:t>
            </a:r>
          </a:p>
          <a:p>
            <a:pPr>
              <a:buFont typeface="Arial" pitchFamily="34" charset="0"/>
              <a:buChar char="•"/>
            </a:pPr>
            <a:r>
              <a:rPr lang="en-GB" dirty="0" smtClean="0"/>
              <a:t>Deal with ONE issue</a:t>
            </a:r>
          </a:p>
          <a:p>
            <a:pPr>
              <a:buFont typeface="Arial" pitchFamily="34" charset="0"/>
              <a:buChar char="•"/>
            </a:pPr>
            <a:r>
              <a:rPr lang="en-GB" dirty="0" smtClean="0"/>
              <a:t>End on a General Positive </a:t>
            </a:r>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1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10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Bite Size Chunks</a:t>
            </a:r>
            <a:endParaRPr lang="en-GB" dirty="0"/>
          </a:p>
        </p:txBody>
      </p:sp>
      <p:sp>
        <p:nvSpPr>
          <p:cNvPr id="7" name="Content Placeholder 6"/>
          <p:cNvSpPr>
            <a:spLocks noGrp="1"/>
          </p:cNvSpPr>
          <p:nvPr>
            <p:ph idx="1"/>
          </p:nvPr>
        </p:nvSpPr>
        <p:spPr>
          <a:xfrm>
            <a:off x="457200" y="2895600"/>
            <a:ext cx="8229600" cy="3413760"/>
          </a:xfrm>
        </p:spPr>
        <p:txBody>
          <a:bodyPr>
            <a:normAutofit lnSpcReduction="10000"/>
          </a:bodyPr>
          <a:lstStyle/>
          <a:p>
            <a:r>
              <a:rPr lang="en-GB" dirty="0" smtClean="0"/>
              <a:t>Identify One Main Issue</a:t>
            </a:r>
          </a:p>
          <a:p>
            <a:r>
              <a:rPr lang="en-GB" dirty="0" smtClean="0"/>
              <a:t>Ask Associate to Review their own performance</a:t>
            </a:r>
          </a:p>
          <a:p>
            <a:r>
              <a:rPr lang="en-GB" dirty="0" smtClean="0"/>
              <a:t>Praise – Critique – Praise</a:t>
            </a:r>
          </a:p>
          <a:p>
            <a:r>
              <a:rPr lang="en-GB" dirty="0" smtClean="0"/>
              <a:t>Having Identified Issue to Associate deal with it for no longer than 5 – 10 minutes</a:t>
            </a:r>
          </a:p>
          <a:p>
            <a:r>
              <a:rPr lang="en-GB" dirty="0" smtClean="0"/>
              <a:t>Remember to finish on the Positive!</a:t>
            </a:r>
            <a:endParaRPr lang="en-GB" dirty="0"/>
          </a:p>
        </p:txBody>
      </p:sp>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K.I.S.S.</a:t>
            </a:r>
            <a:endParaRPr lang="en-GB" dirty="0"/>
          </a:p>
        </p:txBody>
      </p:sp>
      <p:sp>
        <p:nvSpPr>
          <p:cNvPr id="7" name="Content Placeholder 6"/>
          <p:cNvSpPr>
            <a:spLocks noGrp="1"/>
          </p:cNvSpPr>
          <p:nvPr>
            <p:ph idx="1"/>
          </p:nvPr>
        </p:nvSpPr>
        <p:spPr>
          <a:xfrm>
            <a:off x="457200" y="2895600"/>
            <a:ext cx="8229600" cy="3413760"/>
          </a:xfrm>
        </p:spPr>
        <p:txBody>
          <a:bodyPr>
            <a:normAutofit fontScale="70000" lnSpcReduction="20000"/>
          </a:bodyPr>
          <a:lstStyle/>
          <a:p>
            <a:pPr algn="ctr">
              <a:buNone/>
            </a:pPr>
            <a:r>
              <a:rPr lang="en-GB" sz="4300" dirty="0" smtClean="0">
                <a:latin typeface="Arial Black" pitchFamily="34" charset="0"/>
              </a:rPr>
              <a:t>Keep</a:t>
            </a:r>
          </a:p>
          <a:p>
            <a:pPr algn="ctr">
              <a:buNone/>
            </a:pPr>
            <a:r>
              <a:rPr lang="en-GB" sz="4300" dirty="0" smtClean="0">
                <a:latin typeface="Arial Black" pitchFamily="34" charset="0"/>
              </a:rPr>
              <a:t>It</a:t>
            </a:r>
          </a:p>
          <a:p>
            <a:pPr algn="ctr">
              <a:buNone/>
            </a:pPr>
            <a:r>
              <a:rPr lang="en-GB" sz="4300" dirty="0" smtClean="0">
                <a:latin typeface="Arial Black" pitchFamily="34" charset="0"/>
              </a:rPr>
              <a:t>Simple</a:t>
            </a:r>
          </a:p>
          <a:p>
            <a:pPr algn="ctr">
              <a:buNone/>
            </a:pPr>
            <a:r>
              <a:rPr lang="en-GB" sz="4300" dirty="0" smtClean="0">
                <a:latin typeface="Arial Black" pitchFamily="34" charset="0"/>
              </a:rPr>
              <a:t>Stupid</a:t>
            </a:r>
          </a:p>
          <a:p>
            <a:pPr algn="ctr">
              <a:buNone/>
            </a:pPr>
            <a:endParaRPr lang="en-GB" dirty="0" smtClean="0"/>
          </a:p>
          <a:p>
            <a:pPr algn="ctr">
              <a:buNone/>
            </a:pPr>
            <a:r>
              <a:rPr lang="en-GB" sz="5700" dirty="0" smtClean="0"/>
              <a:t>Don’t overcomplicate things</a:t>
            </a:r>
          </a:p>
          <a:p>
            <a:pPr algn="ctr">
              <a:buNone/>
            </a:pPr>
            <a:r>
              <a:rPr lang="en-GB" sz="3200" dirty="0" smtClean="0"/>
              <a:t>(use IPSGA as the framework)</a:t>
            </a:r>
          </a:p>
          <a:p>
            <a:pPr algn="ctr">
              <a:buNone/>
            </a:pPr>
            <a:r>
              <a:rPr lang="en-GB" dirty="0" smtClean="0"/>
              <a:t> </a:t>
            </a:r>
            <a:endParaRPr lang="en-GB" dirty="0"/>
          </a:p>
        </p:txBody>
      </p:sp>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linds(horizontal)">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Identifying Faults</a:t>
            </a:r>
            <a:endParaRPr lang="en-GB" dirty="0"/>
          </a:p>
        </p:txBody>
      </p:sp>
      <p:sp>
        <p:nvSpPr>
          <p:cNvPr id="7" name="Content Placeholder 6"/>
          <p:cNvSpPr>
            <a:spLocks noGrp="1"/>
          </p:cNvSpPr>
          <p:nvPr>
            <p:ph idx="1"/>
          </p:nvPr>
        </p:nvSpPr>
        <p:spPr>
          <a:xfrm>
            <a:off x="457200" y="2514600"/>
            <a:ext cx="8229600" cy="3794760"/>
          </a:xfrm>
        </p:spPr>
        <p:txBody>
          <a:bodyPr>
            <a:normAutofit fontScale="77500" lnSpcReduction="20000"/>
          </a:bodyPr>
          <a:lstStyle/>
          <a:p>
            <a:pPr algn="ctr">
              <a:buNone/>
            </a:pPr>
            <a:r>
              <a:rPr lang="en-GB" sz="5400" b="1" dirty="0" smtClean="0">
                <a:latin typeface="+mj-lt"/>
              </a:rPr>
              <a:t>I.P.S.G.A.</a:t>
            </a:r>
          </a:p>
          <a:p>
            <a:pPr algn="just">
              <a:buNone/>
            </a:pPr>
            <a:r>
              <a:rPr lang="en-GB" i="1" dirty="0" smtClean="0"/>
              <a:t>	Advanced driving/riding is an ability to control the position and speed of the vehicle safely, systematically and smoothly, using road and traffic conditions to progress unobtrusively with skill and responsibility.  This skill requires a positive but courteous attitude and a high standard of driving/riding competence based on concentration, effective all round observation, anticipation, and planning.  This must be coordinated with good handling skills.  The vehicle should be at the right place on the road at the right time, travelling at the right speed with the correct gear engaged and can always be stopped safely on its own side of the road in the distance that can be seen to be clear</a:t>
            </a:r>
            <a:endParaRPr lang="en-GB" b="1" dirty="0">
              <a:latin typeface="+mj-lt"/>
            </a:endParaRPr>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Identifying Faults</a:t>
            </a:r>
            <a:endParaRPr lang="en-GB" dirty="0"/>
          </a:p>
        </p:txBody>
      </p:sp>
      <p:sp>
        <p:nvSpPr>
          <p:cNvPr id="7" name="Content Placeholder 6"/>
          <p:cNvSpPr>
            <a:spLocks noGrp="1"/>
          </p:cNvSpPr>
          <p:nvPr>
            <p:ph idx="1"/>
          </p:nvPr>
        </p:nvSpPr>
        <p:spPr>
          <a:xfrm>
            <a:off x="152400" y="2514600"/>
            <a:ext cx="8839200" cy="4114800"/>
          </a:xfrm>
        </p:spPr>
        <p:txBody>
          <a:bodyPr>
            <a:normAutofit fontScale="62500" lnSpcReduction="20000"/>
          </a:bodyPr>
          <a:lstStyle/>
          <a:p>
            <a:pPr algn="ctr">
              <a:buNone/>
            </a:pPr>
            <a:r>
              <a:rPr lang="en-GB" b="1" dirty="0" smtClean="0">
                <a:latin typeface="+mj-lt"/>
              </a:rPr>
              <a:t>Identify anything dangerous!!!</a:t>
            </a:r>
          </a:p>
          <a:p>
            <a:pPr algn="ctr">
              <a:buNone/>
            </a:pPr>
            <a:endParaRPr lang="en-GB" b="1" dirty="0" smtClean="0">
              <a:latin typeface="+mj-lt"/>
            </a:endParaRPr>
          </a:p>
          <a:p>
            <a:pPr>
              <a:buNone/>
            </a:pPr>
            <a:r>
              <a:rPr lang="en-GB" b="1" dirty="0" smtClean="0">
                <a:latin typeface="+mj-lt"/>
              </a:rPr>
              <a:t>	</a:t>
            </a:r>
            <a:r>
              <a:rPr lang="en-GB" i="1" dirty="0" smtClean="0">
                <a:latin typeface="+mj-lt"/>
              </a:rPr>
              <a:t>A lot of faults will be minor in nature, sometimes hard to identify</a:t>
            </a:r>
          </a:p>
          <a:p>
            <a:pPr>
              <a:buNone/>
            </a:pPr>
            <a:endParaRPr lang="en-GB" i="1" dirty="0" smtClean="0">
              <a:latin typeface="+mj-lt"/>
            </a:endParaRPr>
          </a:p>
          <a:p>
            <a:pPr>
              <a:buFont typeface="Arial" pitchFamily="34" charset="0"/>
              <a:buChar char="•"/>
            </a:pPr>
            <a:r>
              <a:rPr lang="en-GB" b="1" dirty="0" smtClean="0">
                <a:latin typeface="+mj-lt"/>
              </a:rPr>
              <a:t>Mr/Mrs Awkward – knows more than you</a:t>
            </a:r>
          </a:p>
          <a:p>
            <a:pPr>
              <a:buFont typeface="Arial" pitchFamily="34" charset="0"/>
              <a:buChar char="•"/>
            </a:pPr>
            <a:r>
              <a:rPr lang="en-GB" b="1" dirty="0" smtClean="0">
                <a:latin typeface="+mj-lt"/>
              </a:rPr>
              <a:t>Drives middle of road – doesn’t consider overtakes</a:t>
            </a:r>
          </a:p>
          <a:p>
            <a:pPr>
              <a:buFont typeface="Arial" pitchFamily="34" charset="0"/>
              <a:buChar char="•"/>
            </a:pPr>
            <a:r>
              <a:rPr lang="en-GB" b="1" dirty="0" smtClean="0">
                <a:latin typeface="+mj-lt"/>
              </a:rPr>
              <a:t>Poor signalling</a:t>
            </a:r>
          </a:p>
          <a:p>
            <a:pPr>
              <a:buFont typeface="Arial" pitchFamily="34" charset="0"/>
              <a:buChar char="•"/>
            </a:pPr>
            <a:r>
              <a:rPr lang="en-GB" b="1" dirty="0" smtClean="0">
                <a:latin typeface="+mj-lt"/>
              </a:rPr>
              <a:t>Poor Positioning</a:t>
            </a:r>
          </a:p>
          <a:p>
            <a:pPr>
              <a:buFont typeface="Arial" pitchFamily="34" charset="0"/>
              <a:buChar char="•"/>
            </a:pPr>
            <a:r>
              <a:rPr lang="en-GB" b="1" dirty="0" smtClean="0">
                <a:latin typeface="+mj-lt"/>
              </a:rPr>
              <a:t>Too close</a:t>
            </a:r>
          </a:p>
          <a:p>
            <a:pPr>
              <a:buFont typeface="Arial" pitchFamily="34" charset="0"/>
              <a:buChar char="•"/>
            </a:pPr>
            <a:r>
              <a:rPr lang="en-GB" b="1" dirty="0" smtClean="0">
                <a:latin typeface="+mj-lt"/>
              </a:rPr>
              <a:t>Wrong Gear selection</a:t>
            </a:r>
          </a:p>
          <a:p>
            <a:pPr>
              <a:buFont typeface="Arial" pitchFamily="34" charset="0"/>
              <a:buChar char="•"/>
            </a:pPr>
            <a:r>
              <a:rPr lang="en-GB" b="1" dirty="0" smtClean="0">
                <a:latin typeface="+mj-lt"/>
              </a:rPr>
              <a:t>Poor observations</a:t>
            </a:r>
          </a:p>
          <a:p>
            <a:pPr>
              <a:buFont typeface="Arial" pitchFamily="34" charset="0"/>
              <a:buChar char="•"/>
            </a:pPr>
            <a:r>
              <a:rPr lang="en-GB" b="1" dirty="0" smtClean="0">
                <a:latin typeface="+mj-lt"/>
              </a:rPr>
              <a:t>Inconsistent</a:t>
            </a:r>
          </a:p>
          <a:p>
            <a:pPr>
              <a:buFont typeface="Arial" pitchFamily="34" charset="0"/>
              <a:buChar char="•"/>
            </a:pPr>
            <a:endParaRPr lang="en-GB" b="1" dirty="0" smtClean="0">
              <a:latin typeface="+mj-lt"/>
            </a:endParaRPr>
          </a:p>
          <a:p>
            <a:pPr algn="ctr">
              <a:buNone/>
            </a:pPr>
            <a:r>
              <a:rPr lang="en-GB" b="1" i="1" dirty="0" smtClean="0">
                <a:latin typeface="+mj-lt"/>
              </a:rPr>
              <a:t>This list is not exhaustive – base feedback on IPSGA</a:t>
            </a:r>
            <a:endParaRPr lang="en-GB" b="1" i="1" dirty="0">
              <a:latin typeface="+mj-lt"/>
            </a:endParaRPr>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linds(horizontal)">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blinds(horizontal)">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blinds(horizontal)">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blinds(horizontal)">
                                      <p:cBhvr>
                                        <p:cTn id="47" dur="500"/>
                                        <p:tgtEl>
                                          <p:spTgt spid="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blinds(horizontal)">
                                      <p:cBhvr>
                                        <p:cTn id="52" dur="500"/>
                                        <p:tgtEl>
                                          <p:spTgt spid="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xEl>
                                              <p:pRg st="13" end="13"/>
                                            </p:txEl>
                                          </p:spTgt>
                                        </p:tgtEl>
                                        <p:attrNameLst>
                                          <p:attrName>style.visibility</p:attrName>
                                        </p:attrNameLst>
                                      </p:cBhvr>
                                      <p:to>
                                        <p:strVal val="visible"/>
                                      </p:to>
                                    </p:set>
                                    <p:animEffect transition="in" filter="blinds(horizontal)">
                                      <p:cBhvr>
                                        <p:cTn id="57"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Lesson Planning</a:t>
            </a:r>
            <a:endParaRPr lang="en-GB" dirty="0"/>
          </a:p>
        </p:txBody>
      </p:sp>
      <p:sp>
        <p:nvSpPr>
          <p:cNvPr id="7" name="Content Placeholder 6"/>
          <p:cNvSpPr>
            <a:spLocks noGrp="1"/>
          </p:cNvSpPr>
          <p:nvPr>
            <p:ph idx="1"/>
          </p:nvPr>
        </p:nvSpPr>
        <p:spPr>
          <a:xfrm>
            <a:off x="457200" y="2895600"/>
            <a:ext cx="8229600" cy="3413760"/>
          </a:xfrm>
        </p:spPr>
        <p:txBody>
          <a:bodyPr>
            <a:normAutofit fontScale="92500" lnSpcReduction="20000"/>
          </a:bodyPr>
          <a:lstStyle/>
          <a:p>
            <a:pPr algn="ctr">
              <a:buNone/>
            </a:pPr>
            <a:r>
              <a:rPr lang="en-GB" b="1" dirty="0" smtClean="0">
                <a:latin typeface="+mj-lt"/>
              </a:rPr>
              <a:t>Identify Fault</a:t>
            </a:r>
            <a:r>
              <a:rPr lang="en-GB" dirty="0" smtClean="0">
                <a:latin typeface="+mj-lt"/>
              </a:rPr>
              <a:t>  - Previous Report/Record</a:t>
            </a:r>
          </a:p>
          <a:p>
            <a:pPr>
              <a:buFont typeface="Arial" pitchFamily="34" charset="0"/>
              <a:buChar char="•"/>
            </a:pPr>
            <a:r>
              <a:rPr lang="en-GB" b="1" dirty="0" smtClean="0">
                <a:latin typeface="+mj-lt"/>
              </a:rPr>
              <a:t>Positioning?</a:t>
            </a:r>
            <a:r>
              <a:rPr lang="en-GB" dirty="0" smtClean="0">
                <a:latin typeface="+mj-lt"/>
              </a:rPr>
              <a:t> – </a:t>
            </a:r>
            <a:r>
              <a:rPr lang="en-GB" i="1" dirty="0" smtClean="0">
                <a:latin typeface="+mj-lt"/>
              </a:rPr>
              <a:t>Perhaps consider quiet unclassified roads with plenty of bends </a:t>
            </a:r>
          </a:p>
          <a:p>
            <a:pPr>
              <a:buFont typeface="Arial" pitchFamily="34" charset="0"/>
              <a:buChar char="•"/>
            </a:pPr>
            <a:r>
              <a:rPr lang="en-GB" b="1" dirty="0" smtClean="0">
                <a:latin typeface="+mj-lt"/>
              </a:rPr>
              <a:t>Speed &amp; Progress? </a:t>
            </a:r>
            <a:r>
              <a:rPr lang="en-GB" dirty="0" smtClean="0">
                <a:latin typeface="+mj-lt"/>
              </a:rPr>
              <a:t>– </a:t>
            </a:r>
            <a:r>
              <a:rPr lang="en-GB" i="1" dirty="0" smtClean="0">
                <a:latin typeface="+mj-lt"/>
              </a:rPr>
              <a:t>Look at </a:t>
            </a:r>
            <a:r>
              <a:rPr lang="en-GB" i="1" dirty="0" err="1" smtClean="0">
                <a:latin typeface="+mj-lt"/>
              </a:rPr>
              <a:t>RoadCraft</a:t>
            </a:r>
            <a:r>
              <a:rPr lang="en-GB" i="1" dirty="0" smtClean="0">
                <a:latin typeface="+mj-lt"/>
              </a:rPr>
              <a:t> and chapters such as overtaking</a:t>
            </a:r>
          </a:p>
          <a:p>
            <a:pPr>
              <a:buFont typeface="Arial" pitchFamily="34" charset="0"/>
              <a:buChar char="•"/>
            </a:pPr>
            <a:r>
              <a:rPr lang="en-GB" b="1" dirty="0" smtClean="0">
                <a:latin typeface="+mj-lt"/>
              </a:rPr>
              <a:t>Gear Selection? </a:t>
            </a:r>
            <a:r>
              <a:rPr lang="en-GB" dirty="0" smtClean="0">
                <a:latin typeface="+mj-lt"/>
              </a:rPr>
              <a:t>– </a:t>
            </a:r>
            <a:r>
              <a:rPr lang="en-GB" i="1" dirty="0" smtClean="0">
                <a:latin typeface="+mj-lt"/>
              </a:rPr>
              <a:t>Again, maybe quiet roads where 2</a:t>
            </a:r>
            <a:r>
              <a:rPr lang="en-GB" i="1" baseline="30000" dirty="0" smtClean="0">
                <a:latin typeface="+mj-lt"/>
              </a:rPr>
              <a:t>nd</a:t>
            </a:r>
            <a:r>
              <a:rPr lang="en-GB" i="1" dirty="0" smtClean="0">
                <a:latin typeface="+mj-lt"/>
              </a:rPr>
              <a:t> or 3</a:t>
            </a:r>
            <a:r>
              <a:rPr lang="en-GB" i="1" baseline="30000" dirty="0" smtClean="0">
                <a:latin typeface="+mj-lt"/>
              </a:rPr>
              <a:t>rd</a:t>
            </a:r>
            <a:r>
              <a:rPr lang="en-GB" i="1" dirty="0" smtClean="0">
                <a:latin typeface="+mj-lt"/>
              </a:rPr>
              <a:t> gear are maximum required or ride/drive without using brakes (consider safety issues obviously!)</a:t>
            </a:r>
          </a:p>
          <a:p>
            <a:pPr>
              <a:buNone/>
            </a:pPr>
            <a:endParaRPr lang="en-GB" dirty="0">
              <a:latin typeface="+mj-lt"/>
            </a:endParaRPr>
          </a:p>
        </p:txBody>
      </p:sp>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600200"/>
            <a:ext cx="8229600" cy="1143000"/>
          </a:xfrm>
        </p:spPr>
        <p:txBody>
          <a:bodyPr/>
          <a:lstStyle/>
          <a:p>
            <a:r>
              <a:rPr lang="en-GB" dirty="0" smtClean="0"/>
              <a:t>What is a Tutor?</a:t>
            </a:r>
            <a:endParaRPr lang="en-GB" dirty="0"/>
          </a:p>
        </p:txBody>
      </p:sp>
      <p:sp>
        <p:nvSpPr>
          <p:cNvPr id="7" name="Content Placeholder 6"/>
          <p:cNvSpPr>
            <a:spLocks noGrp="1"/>
          </p:cNvSpPr>
          <p:nvPr>
            <p:ph idx="1"/>
          </p:nvPr>
        </p:nvSpPr>
        <p:spPr>
          <a:xfrm>
            <a:off x="609600" y="3124200"/>
            <a:ext cx="7772400" cy="3185160"/>
          </a:xfrm>
        </p:spPr>
        <p:txBody>
          <a:bodyPr>
            <a:normAutofit fontScale="77500" lnSpcReduction="20000"/>
          </a:bodyPr>
          <a:lstStyle/>
          <a:p>
            <a:pPr>
              <a:buNone/>
            </a:pPr>
            <a:r>
              <a:rPr lang="en-GB" dirty="0" smtClean="0">
                <a:latin typeface="Calibri Light" pitchFamily="34" charset="0"/>
                <a:cs typeface="Calibri Light" pitchFamily="34" charset="0"/>
              </a:rPr>
              <a:t>	A </a:t>
            </a:r>
            <a:r>
              <a:rPr lang="en-GB" b="1" dirty="0" smtClean="0">
                <a:latin typeface="Calibri Light" pitchFamily="34" charset="0"/>
                <a:cs typeface="Calibri Light" pitchFamily="34" charset="0"/>
              </a:rPr>
              <a:t>tutor</a:t>
            </a:r>
            <a:r>
              <a:rPr lang="en-GB" dirty="0" smtClean="0">
                <a:latin typeface="Calibri Light" pitchFamily="34" charset="0"/>
                <a:cs typeface="Calibri Light" pitchFamily="34" charset="0"/>
              </a:rPr>
              <a:t> is a person who provides assistance or tutelage to one or more people on certain subject areas or skills. The tutor spends a few hours on a daily, weekly, or monthly basis to transfer their expertise on the topic or skill to the student. Tutoring can take place in different settings, such as a classroom, a formal tutoring centre, or the home of the tutor/learner. As a teaching-learning method, tutoring is characterized by how it differs from formal teaching methods on the basis of the (in)formality of the setting as well as the flexibility in pedagogical methods in terms of duration, pace of teaching, evaluation and tutor-tutee rapport. </a:t>
            </a:r>
            <a:r>
              <a:rPr lang="en-GB" dirty="0" smtClean="0"/>
              <a:t>  </a:t>
            </a:r>
            <a:endParaRPr lang="en-GB" dirty="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Lesson Planning</a:t>
            </a:r>
            <a:endParaRPr lang="en-GB" dirty="0"/>
          </a:p>
        </p:txBody>
      </p:sp>
      <p:sp>
        <p:nvSpPr>
          <p:cNvPr id="7" name="Content Placeholder 6"/>
          <p:cNvSpPr>
            <a:spLocks noGrp="1"/>
          </p:cNvSpPr>
          <p:nvPr>
            <p:ph idx="1"/>
          </p:nvPr>
        </p:nvSpPr>
        <p:spPr>
          <a:xfrm>
            <a:off x="457200" y="2895600"/>
            <a:ext cx="8229600" cy="3413760"/>
          </a:xfrm>
        </p:spPr>
        <p:txBody>
          <a:bodyPr>
            <a:normAutofit fontScale="92500" lnSpcReduction="10000"/>
          </a:bodyPr>
          <a:lstStyle/>
          <a:p>
            <a:pPr algn="ctr">
              <a:buNone/>
            </a:pPr>
            <a:r>
              <a:rPr lang="en-GB" b="1" dirty="0" smtClean="0"/>
              <a:t>Lesson Length</a:t>
            </a:r>
          </a:p>
          <a:p>
            <a:pPr>
              <a:buFont typeface="Arial" pitchFamily="34" charset="0"/>
              <a:buChar char="•"/>
            </a:pPr>
            <a:r>
              <a:rPr lang="en-GB" dirty="0" smtClean="0"/>
              <a:t>No more than TWO HOURS is advised</a:t>
            </a:r>
          </a:p>
          <a:p>
            <a:pPr>
              <a:buFont typeface="Arial" pitchFamily="34" charset="0"/>
              <a:buChar char="•"/>
            </a:pPr>
            <a:r>
              <a:rPr lang="en-GB" dirty="0" smtClean="0"/>
              <a:t>Maximum 45 minutes between stops for debrief</a:t>
            </a:r>
          </a:p>
          <a:p>
            <a:pPr>
              <a:buNone/>
            </a:pPr>
            <a:r>
              <a:rPr lang="en-GB" i="1" dirty="0" smtClean="0"/>
              <a:t>	Associates will be concentrating very hard and will become tired.  45 minutes will be the longest an associate will be able to safely concentrate. </a:t>
            </a:r>
          </a:p>
          <a:p>
            <a:pPr>
              <a:buNone/>
            </a:pPr>
            <a:r>
              <a:rPr lang="en-GB" i="1" dirty="0" smtClean="0"/>
              <a:t>	Look for signs – poor position, comfort braking, loss of progress, fidgeting, leg stretching (motorcycles)</a:t>
            </a:r>
            <a:endParaRPr lang="en-GB" i="1" dirty="0"/>
          </a:p>
        </p:txBody>
      </p:sp>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Lesson Planning</a:t>
            </a:r>
            <a:endParaRPr lang="en-GB" dirty="0"/>
          </a:p>
        </p:txBody>
      </p:sp>
      <p:sp>
        <p:nvSpPr>
          <p:cNvPr id="7" name="Content Placeholder 6"/>
          <p:cNvSpPr>
            <a:spLocks noGrp="1"/>
          </p:cNvSpPr>
          <p:nvPr>
            <p:ph idx="1"/>
          </p:nvPr>
        </p:nvSpPr>
        <p:spPr>
          <a:xfrm>
            <a:off x="457200" y="2895600"/>
            <a:ext cx="8229600" cy="3413760"/>
          </a:xfrm>
        </p:spPr>
        <p:txBody>
          <a:bodyPr>
            <a:normAutofit fontScale="77500" lnSpcReduction="20000"/>
          </a:bodyPr>
          <a:lstStyle/>
          <a:p>
            <a:pPr algn="ctr">
              <a:buNone/>
            </a:pPr>
            <a:r>
              <a:rPr lang="en-GB" dirty="0" smtClean="0"/>
              <a:t>Have Rules!</a:t>
            </a:r>
          </a:p>
          <a:p>
            <a:pPr algn="ctr">
              <a:buNone/>
            </a:pPr>
            <a:r>
              <a:rPr lang="en-GB" dirty="0" smtClean="0"/>
              <a:t>Motorcyclists</a:t>
            </a:r>
          </a:p>
          <a:p>
            <a:pPr>
              <a:buFont typeface="Arial" pitchFamily="34" charset="0"/>
              <a:buChar char="•"/>
            </a:pPr>
            <a:r>
              <a:rPr lang="en-GB" dirty="0" smtClean="0"/>
              <a:t>Exchange Phone Numbers</a:t>
            </a:r>
          </a:p>
          <a:p>
            <a:pPr>
              <a:buFont typeface="Arial" pitchFamily="34" charset="0"/>
              <a:buChar char="•"/>
            </a:pPr>
            <a:r>
              <a:rPr lang="en-GB" dirty="0" err="1" smtClean="0"/>
              <a:t>Comms</a:t>
            </a:r>
            <a:r>
              <a:rPr lang="en-GB" dirty="0" smtClean="0"/>
              <a:t> fitted? Use for BASIC input i.e. Directions or ‘one word’ instruction</a:t>
            </a:r>
          </a:p>
          <a:p>
            <a:pPr>
              <a:buFont typeface="Arial" pitchFamily="34" charset="0"/>
              <a:buChar char="•"/>
            </a:pPr>
            <a:r>
              <a:rPr lang="en-GB" dirty="0" smtClean="0"/>
              <a:t>Agree route – Comfort break. Final Destination.</a:t>
            </a:r>
          </a:p>
          <a:p>
            <a:pPr>
              <a:buFont typeface="Arial" pitchFamily="34" charset="0"/>
              <a:buChar char="•"/>
            </a:pPr>
            <a:r>
              <a:rPr lang="en-GB" dirty="0" smtClean="0"/>
              <a:t>Consider appropriate stops – hard standing? Cafe? Avoid gravel/potholes/ busy lay-bys</a:t>
            </a:r>
          </a:p>
          <a:p>
            <a:pPr>
              <a:buFont typeface="Arial" pitchFamily="34" charset="0"/>
              <a:buChar char="•"/>
            </a:pPr>
            <a:r>
              <a:rPr lang="en-GB" dirty="0" smtClean="0"/>
              <a:t>If separated agree system – Stop when safe. Don’t block entrances/bus stops etc.</a:t>
            </a:r>
          </a:p>
          <a:p>
            <a:pPr>
              <a:buFont typeface="Arial" pitchFamily="34" charset="0"/>
              <a:buChar char="•"/>
            </a:pPr>
            <a:endParaRPr lang="en-GB" dirty="0"/>
          </a:p>
        </p:txBody>
      </p:sp>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0"/>
            <a:ext cx="8229600" cy="762000"/>
          </a:xfrm>
        </p:spPr>
        <p:txBody>
          <a:bodyPr>
            <a:normAutofit/>
          </a:bodyPr>
          <a:lstStyle/>
          <a:p>
            <a:r>
              <a:rPr lang="en-GB" dirty="0" smtClean="0"/>
              <a:t>Routes</a:t>
            </a:r>
            <a:endParaRPr lang="en-GB" dirty="0"/>
          </a:p>
        </p:txBody>
      </p:sp>
      <p:sp>
        <p:nvSpPr>
          <p:cNvPr id="7" name="Content Placeholder 6"/>
          <p:cNvSpPr>
            <a:spLocks noGrp="1"/>
          </p:cNvSpPr>
          <p:nvPr>
            <p:ph idx="1"/>
          </p:nvPr>
        </p:nvSpPr>
        <p:spPr>
          <a:xfrm>
            <a:off x="457200" y="2895600"/>
            <a:ext cx="8229600" cy="3413760"/>
          </a:xfrm>
        </p:spPr>
        <p:txBody>
          <a:bodyPr>
            <a:normAutofit fontScale="77500" lnSpcReduction="20000"/>
          </a:bodyPr>
          <a:lstStyle/>
          <a:p>
            <a:pPr algn="ctr">
              <a:buNone/>
            </a:pPr>
            <a:r>
              <a:rPr lang="en-GB" dirty="0" smtClean="0"/>
              <a:t>What does the associate need?</a:t>
            </a:r>
          </a:p>
          <a:p>
            <a:pPr algn="ctr">
              <a:buNone/>
            </a:pPr>
            <a:endParaRPr lang="en-GB" dirty="0" smtClean="0"/>
          </a:p>
          <a:p>
            <a:pPr algn="ctr">
              <a:buNone/>
            </a:pPr>
            <a:r>
              <a:rPr lang="en-GB" dirty="0" smtClean="0"/>
              <a:t>What road type will benefit?</a:t>
            </a:r>
          </a:p>
          <a:p>
            <a:pPr algn="ctr">
              <a:buNone/>
            </a:pPr>
            <a:endParaRPr lang="en-GB" dirty="0" smtClean="0"/>
          </a:p>
          <a:p>
            <a:pPr algn="ctr">
              <a:buNone/>
            </a:pPr>
            <a:r>
              <a:rPr lang="en-GB" dirty="0" smtClean="0"/>
              <a:t>The test may include:</a:t>
            </a:r>
          </a:p>
          <a:p>
            <a:pPr algn="ctr">
              <a:buFont typeface="Arial" pitchFamily="34" charset="0"/>
              <a:buChar char="•"/>
            </a:pPr>
            <a:r>
              <a:rPr lang="en-GB" dirty="0" smtClean="0"/>
              <a:t>Multi Carriage</a:t>
            </a:r>
          </a:p>
          <a:p>
            <a:pPr algn="ctr">
              <a:buFont typeface="Arial" pitchFamily="34" charset="0"/>
              <a:buChar char="•"/>
            </a:pPr>
            <a:r>
              <a:rPr lang="en-GB" dirty="0" smtClean="0"/>
              <a:t>Major A Roads</a:t>
            </a:r>
          </a:p>
          <a:p>
            <a:pPr algn="ctr">
              <a:buFont typeface="Arial" pitchFamily="34" charset="0"/>
              <a:buChar char="•"/>
            </a:pPr>
            <a:r>
              <a:rPr lang="en-GB" dirty="0" smtClean="0"/>
              <a:t>Minor A Roads</a:t>
            </a:r>
          </a:p>
          <a:p>
            <a:pPr algn="ctr">
              <a:buFont typeface="Arial" pitchFamily="34" charset="0"/>
              <a:buChar char="•"/>
            </a:pPr>
            <a:r>
              <a:rPr lang="en-GB" dirty="0" smtClean="0"/>
              <a:t>B Roads</a:t>
            </a:r>
          </a:p>
          <a:p>
            <a:pPr algn="ctr">
              <a:buFont typeface="Arial" pitchFamily="34" charset="0"/>
              <a:buChar char="•"/>
            </a:pPr>
            <a:r>
              <a:rPr lang="en-GB" dirty="0" smtClean="0"/>
              <a:t>Unclassified</a:t>
            </a:r>
          </a:p>
          <a:p>
            <a:pPr algn="ctr">
              <a:buNone/>
            </a:pPr>
            <a:endParaRPr lang="en-GB" dirty="0" smtClean="0"/>
          </a:p>
        </p:txBody>
      </p:sp>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linds(horizontal)">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blinds(horizontal)">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blinds(horizontal)">
                                      <p:cBhvr>
                                        <p:cTn id="4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Follow My Instructions</a:t>
            </a:r>
            <a:endParaRPr lang="en-GB" dirty="0"/>
          </a:p>
        </p:txBody>
      </p:sp>
      <p:sp>
        <p:nvSpPr>
          <p:cNvPr id="7" name="Content Placeholder 6"/>
          <p:cNvSpPr>
            <a:spLocks noGrp="1"/>
          </p:cNvSpPr>
          <p:nvPr>
            <p:ph idx="1"/>
          </p:nvPr>
        </p:nvSpPr>
        <p:spPr>
          <a:xfrm>
            <a:off x="457200" y="2895600"/>
            <a:ext cx="8229600" cy="3413760"/>
          </a:xfrm>
        </p:spPr>
        <p:txBody>
          <a:bodyPr>
            <a:normAutofit lnSpcReduction="10000"/>
          </a:bodyPr>
          <a:lstStyle/>
          <a:p>
            <a:pPr>
              <a:buFont typeface="Wingdings" pitchFamily="2" charset="2"/>
              <a:buChar char="§"/>
            </a:pPr>
            <a:r>
              <a:rPr lang="en-GB" dirty="0" smtClean="0"/>
              <a:t>Take a sheet of plain paper and I will commence </a:t>
            </a:r>
          </a:p>
          <a:p>
            <a:pPr>
              <a:buFont typeface="Wingdings" pitchFamily="2" charset="2"/>
              <a:buChar char="§"/>
            </a:pPr>
            <a:r>
              <a:rPr lang="en-GB" dirty="0" smtClean="0"/>
              <a:t>I will give you instructions verbally</a:t>
            </a:r>
          </a:p>
          <a:p>
            <a:pPr>
              <a:buFont typeface="Wingdings" pitchFamily="2" charset="2"/>
              <a:buChar char="§"/>
            </a:pPr>
            <a:r>
              <a:rPr lang="en-GB" dirty="0" smtClean="0"/>
              <a:t>I will repeat those instructions once to ensure you have heard them</a:t>
            </a:r>
          </a:p>
          <a:p>
            <a:pPr>
              <a:buFont typeface="Wingdings" pitchFamily="2" charset="2"/>
              <a:buChar char="§"/>
            </a:pPr>
            <a:r>
              <a:rPr lang="en-GB" dirty="0" smtClean="0"/>
              <a:t>Follow them precisely as I </a:t>
            </a:r>
            <a:r>
              <a:rPr lang="en-GB" smtClean="0"/>
              <a:t>say them </a:t>
            </a:r>
            <a:endParaRPr lang="en-GB" dirty="0" smtClean="0"/>
          </a:p>
          <a:p>
            <a:pPr algn="ctr">
              <a:buNone/>
            </a:pPr>
            <a:r>
              <a:rPr lang="en-GB" dirty="0" smtClean="0"/>
              <a:t>	</a:t>
            </a:r>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linds(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linds(horizontal)">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blinds(horizontal)">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1"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blinds(horizontal)">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1"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blinds(horizontal)">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Follow My Instructions</a:t>
            </a:r>
            <a:endParaRPr lang="en-GB" dirty="0"/>
          </a:p>
        </p:txBody>
      </p:sp>
      <p:sp>
        <p:nvSpPr>
          <p:cNvPr id="7" name="Content Placeholder 6"/>
          <p:cNvSpPr>
            <a:spLocks noGrp="1"/>
          </p:cNvSpPr>
          <p:nvPr>
            <p:ph idx="1"/>
          </p:nvPr>
        </p:nvSpPr>
        <p:spPr>
          <a:xfrm>
            <a:off x="457200" y="2895600"/>
            <a:ext cx="8229600" cy="3413760"/>
          </a:xfrm>
        </p:spPr>
        <p:txBody>
          <a:bodyPr/>
          <a:lstStyle/>
          <a:p>
            <a:pPr algn="ctr">
              <a:buNone/>
            </a:pPr>
            <a:r>
              <a:rPr lang="en-GB" dirty="0" smtClean="0"/>
              <a:t>What have you made?</a:t>
            </a:r>
          </a:p>
          <a:p>
            <a:pPr algn="ctr">
              <a:buNone/>
            </a:pPr>
            <a:r>
              <a:rPr lang="en-GB" dirty="0" smtClean="0"/>
              <a:t>Why have you made it?</a:t>
            </a:r>
          </a:p>
          <a:p>
            <a:pPr algn="ctr">
              <a:buNone/>
            </a:pPr>
            <a:r>
              <a:rPr lang="en-GB" dirty="0" smtClean="0"/>
              <a:t>What does it do?</a:t>
            </a:r>
          </a:p>
          <a:p>
            <a:pPr algn="ctr">
              <a:buNone/>
            </a:pPr>
            <a:endParaRPr lang="en-GB" dirty="0" smtClean="0"/>
          </a:p>
          <a:p>
            <a:pPr algn="ctr">
              <a:buNone/>
            </a:pPr>
            <a:r>
              <a:rPr lang="en-GB" dirty="0" smtClean="0"/>
              <a:t>Does it work?</a:t>
            </a:r>
          </a:p>
          <a:p>
            <a:pPr algn="ctr">
              <a:buNone/>
            </a:pPr>
            <a:r>
              <a:rPr lang="en-GB" dirty="0" smtClean="0"/>
              <a:t>	</a:t>
            </a:r>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Rote</a:t>
            </a:r>
            <a:endParaRPr lang="en-GB" dirty="0"/>
          </a:p>
        </p:txBody>
      </p:sp>
      <p:sp>
        <p:nvSpPr>
          <p:cNvPr id="7" name="Content Placeholder 6"/>
          <p:cNvSpPr>
            <a:spLocks noGrp="1"/>
          </p:cNvSpPr>
          <p:nvPr>
            <p:ph idx="1"/>
          </p:nvPr>
        </p:nvSpPr>
        <p:spPr>
          <a:xfrm>
            <a:off x="457200" y="2895600"/>
            <a:ext cx="8229600" cy="3413760"/>
          </a:xfrm>
        </p:spPr>
        <p:txBody>
          <a:bodyPr/>
          <a:lstStyle/>
          <a:p>
            <a:pPr>
              <a:buNone/>
            </a:pPr>
            <a:r>
              <a:rPr lang="en-GB" dirty="0" smtClean="0"/>
              <a:t>	Mechanical or habitual repetition of something to be learned.</a:t>
            </a:r>
          </a:p>
          <a:p>
            <a:pPr>
              <a:buNone/>
            </a:pPr>
            <a:r>
              <a:rPr lang="en-GB" dirty="0" smtClean="0"/>
              <a:t>	(</a:t>
            </a:r>
            <a:r>
              <a:rPr lang="en-GB" i="1" dirty="0" smtClean="0"/>
              <a:t>Oxford English Dictionary</a:t>
            </a:r>
            <a:r>
              <a:rPr lang="en-GB" dirty="0" smtClean="0"/>
              <a:t>)</a:t>
            </a:r>
          </a:p>
          <a:p>
            <a:pPr>
              <a:buNone/>
            </a:pPr>
            <a:r>
              <a:rPr lang="en-GB" dirty="0" smtClean="0"/>
              <a:t>	Learning  something in order to be able to repeat it from memory, rather than in order to understand it</a:t>
            </a:r>
          </a:p>
          <a:p>
            <a:pPr>
              <a:buNone/>
            </a:pPr>
            <a:r>
              <a:rPr lang="en-GB" dirty="0" smtClean="0"/>
              <a:t>	(</a:t>
            </a:r>
            <a:r>
              <a:rPr lang="en-GB" i="1" dirty="0" smtClean="0"/>
              <a:t>Cambridge Dictionary</a:t>
            </a:r>
            <a:r>
              <a:rPr lang="en-GB" dirty="0" smtClean="0"/>
              <a:t>)</a:t>
            </a:r>
            <a:endParaRPr lang="en-GB" dirty="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Rote</a:t>
            </a:r>
            <a:endParaRPr lang="en-GB" dirty="0"/>
          </a:p>
        </p:txBody>
      </p:sp>
      <p:sp>
        <p:nvSpPr>
          <p:cNvPr id="7" name="Content Placeholder 6"/>
          <p:cNvSpPr>
            <a:spLocks noGrp="1"/>
          </p:cNvSpPr>
          <p:nvPr>
            <p:ph idx="1"/>
          </p:nvPr>
        </p:nvSpPr>
        <p:spPr>
          <a:xfrm>
            <a:off x="457200" y="2895600"/>
            <a:ext cx="8229600" cy="3413760"/>
          </a:xfrm>
        </p:spPr>
        <p:txBody>
          <a:bodyPr>
            <a:normAutofit fontScale="92500" lnSpcReduction="20000"/>
          </a:bodyPr>
          <a:lstStyle/>
          <a:p>
            <a:pPr>
              <a:buNone/>
            </a:pPr>
            <a:r>
              <a:rPr lang="en-GB" dirty="0" smtClean="0"/>
              <a:t>What is the ‘Danger’ of learning by rote?</a:t>
            </a:r>
          </a:p>
          <a:p>
            <a:pPr>
              <a:buNone/>
            </a:pPr>
            <a:r>
              <a:rPr lang="en-GB" dirty="0" smtClean="0"/>
              <a:t>How can it be avoided?</a:t>
            </a:r>
          </a:p>
          <a:p>
            <a:pPr>
              <a:buNone/>
            </a:pPr>
            <a:r>
              <a:rPr lang="en-GB" dirty="0" smtClean="0"/>
              <a:t>What is the alternative?</a:t>
            </a:r>
          </a:p>
          <a:p>
            <a:pPr>
              <a:buNone/>
            </a:pPr>
            <a:r>
              <a:rPr lang="en-GB" dirty="0" smtClean="0"/>
              <a:t>What is the advantage of not doing so</a:t>
            </a:r>
          </a:p>
          <a:p>
            <a:pPr>
              <a:buNone/>
            </a:pPr>
            <a:r>
              <a:rPr lang="en-GB" dirty="0" smtClean="0"/>
              <a:t>What should the associate have instead?</a:t>
            </a:r>
          </a:p>
          <a:p>
            <a:pPr>
              <a:buNone/>
            </a:pPr>
            <a:endParaRPr lang="en-GB" dirty="0" smtClean="0"/>
          </a:p>
          <a:p>
            <a:pPr algn="ctr">
              <a:buNone/>
            </a:pPr>
            <a:r>
              <a:rPr lang="en-GB" sz="5400" b="1" dirty="0" smtClean="0"/>
              <a:t>TOOL BOX!!</a:t>
            </a:r>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Feedback</a:t>
            </a:r>
            <a:endParaRPr lang="en-GB" dirty="0"/>
          </a:p>
        </p:txBody>
      </p:sp>
      <p:sp>
        <p:nvSpPr>
          <p:cNvPr id="7" name="Content Placeholder 6"/>
          <p:cNvSpPr>
            <a:spLocks noGrp="1"/>
          </p:cNvSpPr>
          <p:nvPr>
            <p:ph idx="1"/>
          </p:nvPr>
        </p:nvSpPr>
        <p:spPr>
          <a:xfrm>
            <a:off x="457200" y="2895600"/>
            <a:ext cx="8229600" cy="3413760"/>
          </a:xfrm>
        </p:spPr>
        <p:txBody>
          <a:bodyPr/>
          <a:lstStyle/>
          <a:p>
            <a:pPr>
              <a:buNone/>
            </a:pPr>
            <a:r>
              <a:rPr lang="en-GB" dirty="0" smtClean="0"/>
              <a:t>How? </a:t>
            </a:r>
          </a:p>
          <a:p>
            <a:pPr>
              <a:buNone/>
            </a:pPr>
            <a:r>
              <a:rPr lang="en-GB" dirty="0" smtClean="0"/>
              <a:t>			What?</a:t>
            </a:r>
          </a:p>
          <a:p>
            <a:pPr>
              <a:buNone/>
            </a:pPr>
            <a:r>
              <a:rPr lang="en-GB" dirty="0" smtClean="0"/>
              <a:t>					Why?</a:t>
            </a:r>
          </a:p>
          <a:p>
            <a:pPr>
              <a:buNone/>
            </a:pPr>
            <a:r>
              <a:rPr lang="en-GB" dirty="0" smtClean="0"/>
              <a:t>							When?</a:t>
            </a:r>
          </a:p>
          <a:p>
            <a:pPr algn="ctr">
              <a:buNone/>
            </a:pPr>
            <a:r>
              <a:rPr lang="en-GB" sz="5400" dirty="0" smtClean="0"/>
              <a:t>OPEN QUESTIONS</a:t>
            </a:r>
            <a:endParaRPr lang="en-GB" sz="5400" dirty="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7">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Grading</a:t>
            </a:r>
            <a:endParaRPr lang="en-GB" dirty="0"/>
          </a:p>
        </p:txBody>
      </p:sp>
      <p:sp>
        <p:nvSpPr>
          <p:cNvPr id="7" name="Content Placeholder 6"/>
          <p:cNvSpPr>
            <a:spLocks noGrp="1"/>
          </p:cNvSpPr>
          <p:nvPr>
            <p:ph idx="1"/>
          </p:nvPr>
        </p:nvSpPr>
        <p:spPr>
          <a:xfrm>
            <a:off x="2590800" y="2819400"/>
            <a:ext cx="6096000" cy="3413760"/>
          </a:xfrm>
        </p:spPr>
        <p:txBody>
          <a:bodyPr>
            <a:normAutofit fontScale="62500" lnSpcReduction="20000"/>
          </a:bodyPr>
          <a:lstStyle/>
          <a:p>
            <a:pPr algn="ctr">
              <a:buNone/>
            </a:pPr>
            <a:r>
              <a:rPr lang="en-GB" sz="5400" dirty="0" smtClean="0">
                <a:latin typeface="+mj-lt"/>
              </a:rPr>
              <a:t>Bronze</a:t>
            </a:r>
          </a:p>
          <a:p>
            <a:pPr lvl="0">
              <a:buNone/>
            </a:pPr>
            <a:r>
              <a:rPr lang="en-GB" sz="3200" dirty="0" smtClean="0"/>
              <a:t>	</a:t>
            </a:r>
            <a:r>
              <a:rPr lang="en-GB" sz="3200" dirty="0" smtClean="0">
                <a:latin typeface="+mj-lt"/>
              </a:rPr>
              <a:t>This grade should be awarded to riders and drivers whose driving/riding performance is significantly above the standard required to pass the basic driving/riding test.  They will show a basic knowledge of </a:t>
            </a:r>
            <a:r>
              <a:rPr lang="en-GB" sz="3200" dirty="0" err="1" smtClean="0">
                <a:latin typeface="+mj-lt"/>
              </a:rPr>
              <a:t>Roadcraft</a:t>
            </a:r>
            <a:r>
              <a:rPr lang="en-GB" sz="3200" dirty="0" smtClean="0">
                <a:latin typeface="+mj-lt"/>
              </a:rPr>
              <a:t>,  but lack the ability to consistently apply the System throughout the test.  The ride or drive should be entirely safe, observing traffic signs, responding to hazards and capable of displaying techniques advocated for advanced drivers/riders.</a:t>
            </a:r>
          </a:p>
          <a:p>
            <a:pPr>
              <a:buNone/>
            </a:pPr>
            <a:endParaRPr lang="en-GB" sz="3200" dirty="0" smtClean="0">
              <a:latin typeface="+mj-lt"/>
            </a:endParaRPr>
          </a:p>
          <a:p>
            <a:pPr>
              <a:buNone/>
            </a:pPr>
            <a:endParaRPr lang="en-GB" sz="2400" dirty="0" smtClean="0"/>
          </a:p>
          <a:p>
            <a:pPr algn="ctr">
              <a:buNone/>
            </a:pPr>
            <a:endParaRPr lang="en-GB" sz="5400" dirty="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pic>
        <p:nvPicPr>
          <p:cNvPr id="8" name="Picture 2" descr="C:\Users\user\AppData\Local\Microsoft\Windows\INetCache\IE\E1WLQKRX\300px-Gold_medal_blank.svg[1].png"/>
          <p:cNvPicPr>
            <a:picLocks noChangeAspect="1" noChangeArrowheads="1"/>
          </p:cNvPicPr>
          <p:nvPr/>
        </p:nvPicPr>
        <p:blipFill>
          <a:blip r:embed="rId4" cstate="print"/>
          <a:srcRect/>
          <a:stretch>
            <a:fillRect/>
          </a:stretch>
        </p:blipFill>
        <p:spPr bwMode="auto">
          <a:xfrm>
            <a:off x="838200" y="4114800"/>
            <a:ext cx="1295400" cy="1295400"/>
          </a:xfrm>
          <a:prstGeom prst="rect">
            <a:avLst/>
          </a:prstGeom>
          <a:noFill/>
        </p:spPr>
      </p:pic>
      <p:pic>
        <p:nvPicPr>
          <p:cNvPr id="9" name="Picture 3" descr="C:\Users\user\AppData\Local\Microsoft\Windows\INetCache\IE\E1WLQKRX\Silver_medal_blank.svg[1].png"/>
          <p:cNvPicPr>
            <a:picLocks noChangeAspect="1" noChangeArrowheads="1"/>
          </p:cNvPicPr>
          <p:nvPr/>
        </p:nvPicPr>
        <p:blipFill>
          <a:blip r:embed="rId5" cstate="print"/>
          <a:srcRect/>
          <a:stretch>
            <a:fillRect/>
          </a:stretch>
        </p:blipFill>
        <p:spPr bwMode="auto">
          <a:xfrm>
            <a:off x="685800" y="3505200"/>
            <a:ext cx="1524000" cy="1524000"/>
          </a:xfrm>
          <a:prstGeom prst="rect">
            <a:avLst/>
          </a:prstGeom>
          <a:noFill/>
        </p:spPr>
      </p:pic>
      <p:pic>
        <p:nvPicPr>
          <p:cNvPr id="1027" name="Picture 3" descr="C:\Users\user\AppData\Local\Microsoft\Windows\INetCache\IE\1NLFTQY1\Bronze_medal_blank.svg[1].png"/>
          <p:cNvPicPr>
            <a:picLocks noChangeAspect="1" noChangeArrowheads="1"/>
          </p:cNvPicPr>
          <p:nvPr/>
        </p:nvPicPr>
        <p:blipFill>
          <a:blip r:embed="rId6" cstate="print"/>
          <a:srcRect/>
          <a:stretch>
            <a:fillRect/>
          </a:stretch>
        </p:blipFill>
        <p:spPr bwMode="auto">
          <a:xfrm>
            <a:off x="381000" y="2514600"/>
            <a:ext cx="21336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Grading</a:t>
            </a:r>
            <a:endParaRPr lang="en-GB" dirty="0"/>
          </a:p>
        </p:txBody>
      </p:sp>
      <p:sp>
        <p:nvSpPr>
          <p:cNvPr id="7" name="Content Placeholder 6"/>
          <p:cNvSpPr>
            <a:spLocks noGrp="1"/>
          </p:cNvSpPr>
          <p:nvPr>
            <p:ph idx="1"/>
          </p:nvPr>
        </p:nvSpPr>
        <p:spPr>
          <a:xfrm>
            <a:off x="2819400" y="2438400"/>
            <a:ext cx="5867400" cy="3870960"/>
          </a:xfrm>
        </p:spPr>
        <p:txBody>
          <a:bodyPr>
            <a:normAutofit fontScale="32500" lnSpcReduction="20000"/>
          </a:bodyPr>
          <a:lstStyle/>
          <a:p>
            <a:pPr algn="ctr">
              <a:buNone/>
            </a:pPr>
            <a:r>
              <a:rPr lang="en-GB" sz="5400" dirty="0" smtClean="0"/>
              <a:t> </a:t>
            </a:r>
            <a:r>
              <a:rPr lang="en-GB" sz="10500" dirty="0" smtClean="0">
                <a:latin typeface="+mj-lt"/>
              </a:rPr>
              <a:t>Silver</a:t>
            </a:r>
          </a:p>
          <a:p>
            <a:pPr lvl="0">
              <a:buNone/>
            </a:pPr>
            <a:r>
              <a:rPr lang="en-GB" sz="5400" dirty="0" smtClean="0"/>
              <a:t>	</a:t>
            </a:r>
          </a:p>
          <a:p>
            <a:pPr lvl="0">
              <a:buNone/>
            </a:pPr>
            <a:r>
              <a:rPr lang="en-GB" sz="5400" dirty="0" smtClean="0">
                <a:latin typeface="+mj-lt"/>
              </a:rPr>
              <a:t>	This grade should be awarded to drivers/riders who are well above the average. They will produce consistently safe, acceptable and systematic drives/rides but without the final polish, flair and smoothness of the Gold driver/rider.  They will demonstrate a thorough knowledge of the system of advanced driving/riding.  Candidates must be able to drive/ride up to the permitted speed limits where it is safe to do so, but vary speed according to circumstances and conditions. It must be emphasized Silver is an extremely high grade and a commendable achievement</a:t>
            </a:r>
            <a:r>
              <a:rPr lang="en-GB" sz="5400" dirty="0" smtClean="0"/>
              <a:t>.</a:t>
            </a:r>
          </a:p>
          <a:p>
            <a:pPr>
              <a:buNone/>
            </a:pPr>
            <a:endParaRPr lang="en-GB" sz="5400" dirty="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pic>
        <p:nvPicPr>
          <p:cNvPr id="9" name="Picture 3" descr="C:\Users\user\AppData\Local\Microsoft\Windows\INetCache\IE\1NLFTQY1\Bronze_medal_blank.svg[1].png"/>
          <p:cNvPicPr>
            <a:picLocks noChangeAspect="1" noChangeArrowheads="1"/>
          </p:cNvPicPr>
          <p:nvPr/>
        </p:nvPicPr>
        <p:blipFill>
          <a:blip r:embed="rId4" cstate="print"/>
          <a:srcRect/>
          <a:stretch>
            <a:fillRect/>
          </a:stretch>
        </p:blipFill>
        <p:spPr bwMode="auto">
          <a:xfrm>
            <a:off x="762000" y="2514600"/>
            <a:ext cx="1447800" cy="1447800"/>
          </a:xfrm>
          <a:prstGeom prst="rect">
            <a:avLst/>
          </a:prstGeom>
          <a:noFill/>
        </p:spPr>
      </p:pic>
      <p:pic>
        <p:nvPicPr>
          <p:cNvPr id="10" name="Picture 2" descr="C:\Users\user\AppData\Local\Microsoft\Windows\INetCache\IE\E1WLQKRX\300px-Gold_medal_blank.svg[1].png"/>
          <p:cNvPicPr>
            <a:picLocks noChangeAspect="1" noChangeArrowheads="1"/>
          </p:cNvPicPr>
          <p:nvPr/>
        </p:nvPicPr>
        <p:blipFill>
          <a:blip r:embed="rId5" cstate="print"/>
          <a:srcRect/>
          <a:stretch>
            <a:fillRect/>
          </a:stretch>
        </p:blipFill>
        <p:spPr bwMode="auto">
          <a:xfrm>
            <a:off x="838200" y="4343400"/>
            <a:ext cx="1371600" cy="1371600"/>
          </a:xfrm>
          <a:prstGeom prst="rect">
            <a:avLst/>
          </a:prstGeom>
          <a:noFill/>
        </p:spPr>
      </p:pic>
      <p:pic>
        <p:nvPicPr>
          <p:cNvPr id="2051" name="Picture 3" descr="C:\Users\user\AppData\Local\Microsoft\Windows\INetCache\IE\E1WLQKRX\Silver_medal_blank.svg[1].png"/>
          <p:cNvPicPr>
            <a:picLocks noChangeAspect="1" noChangeArrowheads="1"/>
          </p:cNvPicPr>
          <p:nvPr/>
        </p:nvPicPr>
        <p:blipFill>
          <a:blip r:embed="rId6" cstate="print"/>
          <a:srcRect/>
          <a:stretch>
            <a:fillRect/>
          </a:stretch>
        </p:blipFill>
        <p:spPr bwMode="auto">
          <a:xfrm>
            <a:off x="304800" y="2895600"/>
            <a:ext cx="2362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295400"/>
            <a:ext cx="8229600" cy="1143000"/>
          </a:xfrm>
        </p:spPr>
        <p:txBody>
          <a:bodyPr/>
          <a:lstStyle/>
          <a:p>
            <a:r>
              <a:rPr lang="en-GB" dirty="0" smtClean="0"/>
              <a:t>What makes a good Tutor?</a:t>
            </a:r>
            <a:endParaRPr lang="en-GB" dirty="0"/>
          </a:p>
        </p:txBody>
      </p:sp>
      <p:sp>
        <p:nvSpPr>
          <p:cNvPr id="7" name="Content Placeholder 6"/>
          <p:cNvSpPr>
            <a:spLocks noGrp="1"/>
          </p:cNvSpPr>
          <p:nvPr>
            <p:ph sz="half" idx="1"/>
          </p:nvPr>
        </p:nvSpPr>
        <p:spPr>
          <a:xfrm>
            <a:off x="457200" y="2819400"/>
            <a:ext cx="4038600" cy="2895600"/>
          </a:xfrm>
        </p:spPr>
        <p:txBody>
          <a:bodyPr>
            <a:normAutofit fontScale="92500" lnSpcReduction="20000"/>
          </a:bodyPr>
          <a:lstStyle/>
          <a:p>
            <a:pPr>
              <a:buFont typeface="Wingdings" pitchFamily="2" charset="2"/>
              <a:buChar char="§"/>
            </a:pPr>
            <a:r>
              <a:rPr lang="en-GB" dirty="0" smtClean="0"/>
              <a:t>Patience   </a:t>
            </a:r>
          </a:p>
          <a:p>
            <a:pPr>
              <a:buFont typeface="Wingdings" pitchFamily="2" charset="2"/>
              <a:buChar char="§"/>
            </a:pPr>
            <a:r>
              <a:rPr lang="en-GB" dirty="0" smtClean="0"/>
              <a:t>Skill</a:t>
            </a:r>
          </a:p>
          <a:p>
            <a:pPr>
              <a:buFont typeface="Wingdings" pitchFamily="2" charset="2"/>
              <a:buChar char="§"/>
            </a:pPr>
            <a:r>
              <a:rPr lang="en-GB" dirty="0" smtClean="0"/>
              <a:t>Knowledge</a:t>
            </a:r>
          </a:p>
          <a:p>
            <a:pPr>
              <a:buFont typeface="Wingdings" pitchFamily="2" charset="2"/>
              <a:buChar char="§"/>
            </a:pPr>
            <a:r>
              <a:rPr lang="en-GB" dirty="0" smtClean="0"/>
              <a:t>Ability to teach</a:t>
            </a:r>
          </a:p>
          <a:p>
            <a:pPr>
              <a:buFont typeface="Wingdings" pitchFamily="2" charset="2"/>
              <a:buChar char="§"/>
            </a:pPr>
            <a:r>
              <a:rPr lang="en-GB" dirty="0" smtClean="0"/>
              <a:t>Able to put people at ease</a:t>
            </a:r>
          </a:p>
          <a:p>
            <a:pPr>
              <a:buFont typeface="Wingdings" pitchFamily="2" charset="2"/>
              <a:buChar char="§"/>
            </a:pPr>
            <a:r>
              <a:rPr lang="en-GB" dirty="0" smtClean="0"/>
              <a:t>Honesty</a:t>
            </a:r>
          </a:p>
          <a:p>
            <a:pPr>
              <a:buNone/>
            </a:pPr>
            <a:r>
              <a:rPr lang="en-GB" dirty="0" smtClean="0"/>
              <a:t> </a:t>
            </a:r>
            <a:endParaRPr lang="en-GB" dirty="0"/>
          </a:p>
        </p:txBody>
      </p:sp>
      <p:sp>
        <p:nvSpPr>
          <p:cNvPr id="8" name="Content Placeholder 7"/>
          <p:cNvSpPr>
            <a:spLocks noGrp="1"/>
          </p:cNvSpPr>
          <p:nvPr>
            <p:ph sz="half" idx="2"/>
          </p:nvPr>
        </p:nvSpPr>
        <p:spPr>
          <a:xfrm>
            <a:off x="4648200" y="2743200"/>
            <a:ext cx="4038600" cy="3048000"/>
          </a:xfrm>
        </p:spPr>
        <p:txBody>
          <a:bodyPr>
            <a:normAutofit fontScale="92500" lnSpcReduction="20000"/>
          </a:bodyPr>
          <a:lstStyle/>
          <a:p>
            <a:pPr>
              <a:buFont typeface="Wingdings" pitchFamily="2" charset="2"/>
              <a:buChar char="§"/>
            </a:pPr>
            <a:r>
              <a:rPr lang="en-GB" dirty="0" smtClean="0"/>
              <a:t>Maturity	</a:t>
            </a:r>
          </a:p>
          <a:p>
            <a:pPr>
              <a:buFont typeface="Wingdings" pitchFamily="2" charset="2"/>
              <a:buChar char="§"/>
            </a:pPr>
            <a:r>
              <a:rPr lang="en-GB" dirty="0" smtClean="0"/>
              <a:t>Persistence</a:t>
            </a:r>
          </a:p>
          <a:p>
            <a:pPr>
              <a:buFont typeface="Wingdings" pitchFamily="2" charset="2"/>
              <a:buChar char="§"/>
            </a:pPr>
            <a:r>
              <a:rPr lang="en-GB" dirty="0" smtClean="0"/>
              <a:t>Commonsense</a:t>
            </a:r>
          </a:p>
          <a:p>
            <a:pPr>
              <a:buFont typeface="Wingdings" pitchFamily="2" charset="2"/>
              <a:buChar char="§"/>
            </a:pPr>
            <a:r>
              <a:rPr lang="en-GB" dirty="0" smtClean="0"/>
              <a:t>Morality</a:t>
            </a:r>
          </a:p>
          <a:p>
            <a:pPr>
              <a:buFont typeface="Wingdings" pitchFamily="2" charset="2"/>
              <a:buChar char="§"/>
            </a:pPr>
            <a:r>
              <a:rPr lang="en-GB" dirty="0" smtClean="0"/>
              <a:t>Flexibility</a:t>
            </a:r>
          </a:p>
          <a:p>
            <a:pPr>
              <a:buFont typeface="Wingdings" pitchFamily="2" charset="2"/>
              <a:buChar char="§"/>
            </a:pPr>
            <a:r>
              <a:rPr lang="en-GB" dirty="0" smtClean="0"/>
              <a:t>Passion</a:t>
            </a:r>
          </a:p>
          <a:p>
            <a:pPr>
              <a:buFont typeface="Wingdings" pitchFamily="2" charset="2"/>
              <a:buChar char="§"/>
            </a:pPr>
            <a:r>
              <a:rPr lang="en-GB" smtClean="0"/>
              <a:t>Communication</a:t>
            </a:r>
            <a:endParaRPr lang="en-GB" dirty="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20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20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20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20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2000"/>
                                        <p:tgtEl>
                                          <p:spTgt spid="8">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xEl>
                                              <p:pRg st="5" end="5"/>
                                            </p:txEl>
                                          </p:spTgt>
                                        </p:tgtEl>
                                        <p:attrNameLst>
                                          <p:attrName>style.visibility</p:attrName>
                                        </p:attrNameLst>
                                      </p:cBhvr>
                                      <p:to>
                                        <p:strVal val="visible"/>
                                      </p:to>
                                    </p:set>
                                    <p:animEffect transition="in" filter="fade">
                                      <p:cBhvr>
                                        <p:cTn id="67" dur="2000"/>
                                        <p:tgtEl>
                                          <p:spTgt spid="8">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6" end="6"/>
                                            </p:txEl>
                                          </p:spTgt>
                                        </p:tgtEl>
                                        <p:attrNameLst>
                                          <p:attrName>style.visibility</p:attrName>
                                        </p:attrNameLst>
                                      </p:cBhvr>
                                      <p:to>
                                        <p:strVal val="visible"/>
                                      </p:to>
                                    </p:set>
                                    <p:animEffect transition="in" filter="fade">
                                      <p:cBhvr>
                                        <p:cTn id="72"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1143000"/>
          </a:xfrm>
        </p:spPr>
        <p:txBody>
          <a:bodyPr/>
          <a:lstStyle/>
          <a:p>
            <a:r>
              <a:rPr lang="en-GB" dirty="0" smtClean="0"/>
              <a:t>Grading</a:t>
            </a:r>
            <a:endParaRPr lang="en-GB" dirty="0"/>
          </a:p>
        </p:txBody>
      </p:sp>
      <p:sp>
        <p:nvSpPr>
          <p:cNvPr id="7" name="Content Placeholder 6"/>
          <p:cNvSpPr>
            <a:spLocks noGrp="1"/>
          </p:cNvSpPr>
          <p:nvPr>
            <p:ph idx="1"/>
          </p:nvPr>
        </p:nvSpPr>
        <p:spPr>
          <a:xfrm>
            <a:off x="2362200" y="2590800"/>
            <a:ext cx="6324600" cy="3718560"/>
          </a:xfrm>
        </p:spPr>
        <p:txBody>
          <a:bodyPr>
            <a:normAutofit fontScale="25000" lnSpcReduction="20000"/>
          </a:bodyPr>
          <a:lstStyle/>
          <a:p>
            <a:pPr algn="ctr">
              <a:buNone/>
            </a:pPr>
            <a:r>
              <a:rPr lang="en-GB" sz="7200" dirty="0" smtClean="0">
                <a:latin typeface="+mj-lt"/>
              </a:rPr>
              <a:t> </a:t>
            </a:r>
            <a:r>
              <a:rPr lang="en-GB" sz="13600" dirty="0" smtClean="0">
                <a:latin typeface="+mj-lt"/>
              </a:rPr>
              <a:t>Gold</a:t>
            </a:r>
          </a:p>
          <a:p>
            <a:pPr lvl="0">
              <a:buNone/>
            </a:pPr>
            <a:r>
              <a:rPr lang="en-GB" sz="7200" dirty="0" smtClean="0">
                <a:latin typeface="+mj-lt"/>
              </a:rPr>
              <a:t>	This grade is recognized as the highest driving/riding standard available to the public. It should be awarded only to the polished systematic driver/rider, who displays a complete understanding and appropriate application of the principles outlined in </a:t>
            </a:r>
            <a:r>
              <a:rPr lang="en-GB" sz="7200" dirty="0" err="1" smtClean="0">
                <a:latin typeface="+mj-lt"/>
              </a:rPr>
              <a:t>Roadcraft</a:t>
            </a:r>
            <a:r>
              <a:rPr lang="en-GB" sz="7200" dirty="0" smtClean="0">
                <a:latin typeface="+mj-lt"/>
              </a:rPr>
              <a:t>. The candidate will display a confidence and ability throughout the whole test that leads the examiner to consider that, if afforded the opportunity, the candidate has the potential, with the basics already in place, to do well on a police advanced course. The candidate’s performance must be consistent throughout the whole of the test, so that significant lapses must result in a lower grade. Awards of this grade must therefore be reserved for the very best drivers/riders.</a:t>
            </a:r>
          </a:p>
          <a:p>
            <a:pPr>
              <a:buNone/>
            </a:pPr>
            <a:endParaRPr lang="en-GB" sz="5400" dirty="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pic>
        <p:nvPicPr>
          <p:cNvPr id="9" name="Picture 3" descr="C:\Users\user\AppData\Local\Microsoft\Windows\INetCache\IE\1NLFTQY1\Bronze_medal_blank.svg[1].png"/>
          <p:cNvPicPr>
            <a:picLocks noChangeAspect="1" noChangeArrowheads="1"/>
          </p:cNvPicPr>
          <p:nvPr/>
        </p:nvPicPr>
        <p:blipFill>
          <a:blip r:embed="rId4" cstate="print"/>
          <a:srcRect/>
          <a:stretch>
            <a:fillRect/>
          </a:stretch>
        </p:blipFill>
        <p:spPr bwMode="auto">
          <a:xfrm>
            <a:off x="762000" y="2667000"/>
            <a:ext cx="1447800" cy="1447800"/>
          </a:xfrm>
          <a:prstGeom prst="rect">
            <a:avLst/>
          </a:prstGeom>
          <a:noFill/>
        </p:spPr>
      </p:pic>
      <p:pic>
        <p:nvPicPr>
          <p:cNvPr id="8" name="Picture 3" descr="C:\Users\user\AppData\Local\Microsoft\Windows\INetCache\IE\E1WLQKRX\Silver_medal_blank.svg[1].png"/>
          <p:cNvPicPr>
            <a:picLocks noChangeAspect="1" noChangeArrowheads="1"/>
          </p:cNvPicPr>
          <p:nvPr/>
        </p:nvPicPr>
        <p:blipFill>
          <a:blip r:embed="rId5" cstate="print"/>
          <a:srcRect/>
          <a:stretch>
            <a:fillRect/>
          </a:stretch>
        </p:blipFill>
        <p:spPr bwMode="auto">
          <a:xfrm>
            <a:off x="609600" y="2895600"/>
            <a:ext cx="1676400" cy="1676400"/>
          </a:xfrm>
          <a:prstGeom prst="rect">
            <a:avLst/>
          </a:prstGeom>
          <a:noFill/>
        </p:spPr>
      </p:pic>
      <p:pic>
        <p:nvPicPr>
          <p:cNvPr id="3074" name="Picture 2" descr="C:\Users\user\AppData\Local\Microsoft\Windows\INetCache\IE\E1WLQKRX\300px-Gold_medal_blank.svg[1].png"/>
          <p:cNvPicPr>
            <a:picLocks noChangeAspect="1" noChangeArrowheads="1"/>
          </p:cNvPicPr>
          <p:nvPr/>
        </p:nvPicPr>
        <p:blipFill>
          <a:blip r:embed="rId6" cstate="print"/>
          <a:srcRect/>
          <a:stretch>
            <a:fillRect/>
          </a:stretch>
        </p:blipFill>
        <p:spPr bwMode="auto">
          <a:xfrm>
            <a:off x="228600" y="3352800"/>
            <a:ext cx="24384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19200"/>
            <a:ext cx="8229600" cy="1143000"/>
          </a:xfrm>
        </p:spPr>
        <p:txBody>
          <a:bodyPr/>
          <a:lstStyle/>
          <a:p>
            <a:r>
              <a:rPr lang="en-GB" dirty="0" smtClean="0"/>
              <a:t>Grading</a:t>
            </a:r>
            <a:endParaRPr lang="en-GB" dirty="0"/>
          </a:p>
        </p:txBody>
      </p:sp>
      <p:sp>
        <p:nvSpPr>
          <p:cNvPr id="7" name="Content Placeholder 6"/>
          <p:cNvSpPr>
            <a:spLocks noGrp="1"/>
          </p:cNvSpPr>
          <p:nvPr>
            <p:ph idx="1"/>
          </p:nvPr>
        </p:nvSpPr>
        <p:spPr>
          <a:xfrm>
            <a:off x="1828800" y="2057400"/>
            <a:ext cx="7010400" cy="4419600"/>
          </a:xfrm>
        </p:spPr>
        <p:txBody>
          <a:bodyPr>
            <a:normAutofit lnSpcReduction="10000"/>
          </a:bodyPr>
          <a:lstStyle/>
          <a:p>
            <a:pPr algn="ctr">
              <a:buNone/>
            </a:pPr>
            <a:r>
              <a:rPr lang="en-GB" sz="3600" dirty="0" smtClean="0">
                <a:latin typeface="+mj-lt"/>
              </a:rPr>
              <a:t>In summary.</a:t>
            </a:r>
          </a:p>
          <a:p>
            <a:pPr>
              <a:buNone/>
            </a:pPr>
            <a:r>
              <a:rPr lang="en-GB" dirty="0" smtClean="0">
                <a:latin typeface="+mj-lt"/>
              </a:rPr>
              <a:t>Bronze – Has knowledge of </a:t>
            </a:r>
            <a:r>
              <a:rPr lang="en-GB" dirty="0" err="1" smtClean="0">
                <a:latin typeface="+mj-lt"/>
              </a:rPr>
              <a:t>RoadCraft</a:t>
            </a:r>
            <a:r>
              <a:rPr lang="en-GB" dirty="0" smtClean="0">
                <a:latin typeface="+mj-lt"/>
              </a:rPr>
              <a:t> but doesn’t apply consistently</a:t>
            </a:r>
          </a:p>
          <a:p>
            <a:pPr>
              <a:buNone/>
            </a:pPr>
            <a:endParaRPr lang="en-GB" dirty="0" smtClean="0">
              <a:latin typeface="+mj-lt"/>
            </a:endParaRPr>
          </a:p>
          <a:p>
            <a:pPr>
              <a:buNone/>
            </a:pPr>
            <a:r>
              <a:rPr lang="en-GB" dirty="0" smtClean="0">
                <a:latin typeface="+mj-lt"/>
              </a:rPr>
              <a:t>Silver  - Consistently applies </a:t>
            </a:r>
            <a:r>
              <a:rPr lang="en-GB" dirty="0" err="1" smtClean="0">
                <a:latin typeface="+mj-lt"/>
              </a:rPr>
              <a:t>RoadCraft</a:t>
            </a:r>
            <a:r>
              <a:rPr lang="en-GB" dirty="0" smtClean="0">
                <a:latin typeface="+mj-lt"/>
              </a:rPr>
              <a:t> but lacks smoothness. Too regimented.</a:t>
            </a:r>
          </a:p>
          <a:p>
            <a:pPr>
              <a:buNone/>
            </a:pPr>
            <a:endParaRPr lang="en-GB" dirty="0" smtClean="0">
              <a:latin typeface="+mj-lt"/>
            </a:endParaRPr>
          </a:p>
          <a:p>
            <a:pPr>
              <a:buNone/>
            </a:pPr>
            <a:r>
              <a:rPr lang="en-GB" dirty="0" smtClean="0">
                <a:latin typeface="+mj-lt"/>
              </a:rPr>
              <a:t>Gold – Smooth and flowing consistent application of </a:t>
            </a:r>
            <a:r>
              <a:rPr lang="en-GB" dirty="0" err="1" smtClean="0">
                <a:latin typeface="+mj-lt"/>
              </a:rPr>
              <a:t>RoadCraft</a:t>
            </a:r>
            <a:endParaRPr lang="en-GB" dirty="0" smtClean="0">
              <a:latin typeface="+mj-lt"/>
            </a:endParaRPr>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pic>
        <p:nvPicPr>
          <p:cNvPr id="9" name="Picture 3" descr="C:\Users\user\AppData\Local\Microsoft\Windows\INetCache\IE\1NLFTQY1\Bronze_medal_blank.svg[1].png"/>
          <p:cNvPicPr>
            <a:picLocks noChangeAspect="1" noChangeArrowheads="1"/>
          </p:cNvPicPr>
          <p:nvPr/>
        </p:nvPicPr>
        <p:blipFill>
          <a:blip r:embed="rId4" cstate="print"/>
          <a:srcRect/>
          <a:stretch>
            <a:fillRect/>
          </a:stretch>
        </p:blipFill>
        <p:spPr bwMode="auto">
          <a:xfrm>
            <a:off x="457200" y="2667000"/>
            <a:ext cx="1143000" cy="1143000"/>
          </a:xfrm>
          <a:prstGeom prst="rect">
            <a:avLst/>
          </a:prstGeom>
          <a:noFill/>
        </p:spPr>
      </p:pic>
      <p:pic>
        <p:nvPicPr>
          <p:cNvPr id="8" name="Picture 3" descr="C:\Users\user\AppData\Local\Microsoft\Windows\INetCache\IE\E1WLQKRX\Silver_medal_blank.svg[1].png"/>
          <p:cNvPicPr>
            <a:picLocks noChangeAspect="1" noChangeArrowheads="1"/>
          </p:cNvPicPr>
          <p:nvPr/>
        </p:nvPicPr>
        <p:blipFill>
          <a:blip r:embed="rId5" cstate="print"/>
          <a:srcRect/>
          <a:stretch>
            <a:fillRect/>
          </a:stretch>
        </p:blipFill>
        <p:spPr bwMode="auto">
          <a:xfrm>
            <a:off x="457200" y="3962400"/>
            <a:ext cx="1219200" cy="1219200"/>
          </a:xfrm>
          <a:prstGeom prst="rect">
            <a:avLst/>
          </a:prstGeom>
          <a:noFill/>
        </p:spPr>
      </p:pic>
      <p:pic>
        <p:nvPicPr>
          <p:cNvPr id="3074" name="Picture 2" descr="C:\Users\user\AppData\Local\Microsoft\Windows\INetCache\IE\E1WLQKRX\300px-Gold_medal_blank.svg[1].png"/>
          <p:cNvPicPr>
            <a:picLocks noChangeAspect="1" noChangeArrowheads="1"/>
          </p:cNvPicPr>
          <p:nvPr/>
        </p:nvPicPr>
        <p:blipFill>
          <a:blip r:embed="rId6" cstate="print"/>
          <a:srcRect/>
          <a:stretch>
            <a:fillRect/>
          </a:stretch>
        </p:blipFill>
        <p:spPr bwMode="auto">
          <a:xfrm>
            <a:off x="533400" y="5334000"/>
            <a:ext cx="11430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0"/>
            <a:ext cx="8229600" cy="1143000"/>
          </a:xfrm>
        </p:spPr>
        <p:txBody>
          <a:bodyPr/>
          <a:lstStyle/>
          <a:p>
            <a:r>
              <a:rPr lang="en-GB" dirty="0" smtClean="0"/>
              <a:t>Peer Review</a:t>
            </a:r>
            <a:endParaRPr lang="en-GB" dirty="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
        <p:nvSpPr>
          <p:cNvPr id="7" name="Content Placeholder 6"/>
          <p:cNvSpPr>
            <a:spLocks noGrp="1"/>
          </p:cNvSpPr>
          <p:nvPr>
            <p:ph idx="1"/>
          </p:nvPr>
        </p:nvSpPr>
        <p:spPr>
          <a:xfrm>
            <a:off x="457200" y="2514600"/>
            <a:ext cx="8229600" cy="3794760"/>
          </a:xfrm>
        </p:spPr>
        <p:txBody>
          <a:bodyPr/>
          <a:lstStyle/>
          <a:p>
            <a:pPr>
              <a:buNone/>
            </a:pPr>
            <a:r>
              <a:rPr lang="en-US" dirty="0" smtClean="0"/>
              <a:t>	As Tutors there will be an annual Quality Assessment (QA)</a:t>
            </a:r>
          </a:p>
          <a:p>
            <a:pPr>
              <a:buNone/>
            </a:pPr>
            <a:r>
              <a:rPr lang="en-US" dirty="0" smtClean="0"/>
              <a:t>	The formal QA will be carried out by an Advanced Tutor</a:t>
            </a:r>
          </a:p>
          <a:p>
            <a:pPr>
              <a:buNone/>
            </a:pPr>
            <a:r>
              <a:rPr lang="en-US" dirty="0" smtClean="0"/>
              <a:t>	Tutors are, however, encouraged to feedback to one another where opportunities present</a:t>
            </a:r>
          </a:p>
          <a:p>
            <a:pPr>
              <a:buNone/>
            </a:pPr>
            <a:r>
              <a:rPr lang="en-US" dirty="0" smtClean="0"/>
              <a:t>	Be honest and encourage one another to be the best you can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90600"/>
            <a:ext cx="8229600" cy="1143000"/>
          </a:xfrm>
        </p:spPr>
        <p:txBody>
          <a:bodyPr/>
          <a:lstStyle/>
          <a:p>
            <a:r>
              <a:rPr lang="en-GB" dirty="0" smtClean="0"/>
              <a:t>Peer Review</a:t>
            </a:r>
            <a:endParaRPr lang="en-GB" dirty="0"/>
          </a:p>
        </p:txBody>
      </p:sp>
      <p:sp>
        <p:nvSpPr>
          <p:cNvPr id="11" name="Text Placeholder 10"/>
          <p:cNvSpPr>
            <a:spLocks noGrp="1"/>
          </p:cNvSpPr>
          <p:nvPr>
            <p:ph type="body" idx="1"/>
          </p:nvPr>
        </p:nvSpPr>
        <p:spPr>
          <a:xfrm>
            <a:off x="381000" y="1981200"/>
            <a:ext cx="4040188" cy="750887"/>
          </a:xfrm>
        </p:spPr>
        <p:txBody>
          <a:bodyPr/>
          <a:lstStyle/>
          <a:p>
            <a:r>
              <a:rPr lang="en-US" dirty="0" smtClean="0"/>
              <a:t>Training Documents</a:t>
            </a:r>
            <a:endParaRPr lang="en-GB" dirty="0"/>
          </a:p>
        </p:txBody>
      </p:sp>
      <p:sp>
        <p:nvSpPr>
          <p:cNvPr id="12" name="Text Placeholder 11"/>
          <p:cNvSpPr>
            <a:spLocks noGrp="1"/>
          </p:cNvSpPr>
          <p:nvPr>
            <p:ph type="body" sz="half" idx="3"/>
          </p:nvPr>
        </p:nvSpPr>
        <p:spPr>
          <a:xfrm>
            <a:off x="5181600" y="1981200"/>
            <a:ext cx="3432175" cy="750887"/>
          </a:xfrm>
        </p:spPr>
        <p:txBody>
          <a:bodyPr>
            <a:normAutofit lnSpcReduction="10000"/>
          </a:bodyPr>
          <a:lstStyle/>
          <a:p>
            <a:r>
              <a:rPr lang="en-US" dirty="0" smtClean="0"/>
              <a:t>Tutor Assessment Report forms</a:t>
            </a:r>
            <a:endParaRPr lang="en-GB" dirty="0"/>
          </a:p>
        </p:txBody>
      </p:sp>
      <p:pic>
        <p:nvPicPr>
          <p:cNvPr id="1026" name="Picture 2"/>
          <p:cNvPicPr>
            <a:picLocks noGrp="1" noChangeAspect="1" noChangeArrowheads="1"/>
          </p:cNvPicPr>
          <p:nvPr>
            <p:ph sz="quarter" idx="2"/>
          </p:nvPr>
        </p:nvPicPr>
        <p:blipFill>
          <a:blip r:embed="rId2" cstate="print"/>
          <a:srcRect l="3772" t="13419" r="56621" b="9425"/>
          <a:stretch>
            <a:fillRect/>
          </a:stretch>
        </p:blipFill>
        <p:spPr bwMode="auto">
          <a:xfrm>
            <a:off x="685800" y="2819400"/>
            <a:ext cx="3409122" cy="3733800"/>
          </a:xfrm>
          <a:prstGeom prst="rect">
            <a:avLst/>
          </a:prstGeom>
          <a:noFill/>
          <a:ln w="9525">
            <a:noFill/>
            <a:miter lim="800000"/>
            <a:headEnd/>
            <a:tailEnd/>
          </a:ln>
        </p:spPr>
      </p:pic>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pic>
        <p:nvPicPr>
          <p:cNvPr id="1027" name="Picture 3"/>
          <p:cNvPicPr>
            <a:picLocks noGrp="1" noChangeAspect="1" noChangeArrowheads="1"/>
          </p:cNvPicPr>
          <p:nvPr>
            <p:ph sz="quarter" idx="4"/>
          </p:nvPr>
        </p:nvPicPr>
        <p:blipFill>
          <a:blip r:embed="rId5" cstate="print"/>
          <a:srcRect l="54717" t="17415" r="5660" b="8754"/>
          <a:stretch>
            <a:fillRect/>
          </a:stretch>
        </p:blipFill>
        <p:spPr bwMode="auto">
          <a:xfrm>
            <a:off x="5105400" y="2819400"/>
            <a:ext cx="3491346" cy="3657600"/>
          </a:xfrm>
          <a:prstGeom prst="rect">
            <a:avLst/>
          </a:prstGeom>
          <a:noFill/>
          <a:ln w="9525">
            <a:noFill/>
            <a:miter lim="800000"/>
            <a:headEnd/>
            <a:tailEnd/>
          </a:ln>
        </p:spPr>
      </p:pic>
      <p:sp>
        <p:nvSpPr>
          <p:cNvPr id="18" name="Right Arrow 17"/>
          <p:cNvSpPr/>
          <p:nvPr/>
        </p:nvSpPr>
        <p:spPr>
          <a:xfrm rot="10038271">
            <a:off x="6952118" y="4612482"/>
            <a:ext cx="1097949" cy="3243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11126415">
            <a:off x="6994815" y="5610241"/>
            <a:ext cx="1018337" cy="280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rot="11080196">
            <a:off x="2760772" y="4928848"/>
            <a:ext cx="1298353"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3000"/>
            <a:ext cx="8229600" cy="1143000"/>
          </a:xfrm>
        </p:spPr>
        <p:txBody>
          <a:bodyPr/>
          <a:lstStyle/>
          <a:p>
            <a:r>
              <a:rPr lang="en-GB" dirty="0" smtClean="0"/>
              <a:t>Peer Review</a:t>
            </a:r>
            <a:endParaRPr lang="en-GB" dirty="0"/>
          </a:p>
        </p:txBody>
      </p:sp>
      <p:pic>
        <p:nvPicPr>
          <p:cNvPr id="12" name="Content Placeholder 11" descr="42937160_2305976786084000_1212679566439481344_n.jpg"/>
          <p:cNvPicPr>
            <a:picLocks noGrp="1" noChangeAspect="1"/>
          </p:cNvPicPr>
          <p:nvPr>
            <p:ph idx="1"/>
          </p:nvPr>
        </p:nvPicPr>
        <p:blipFill>
          <a:blip r:embed="rId2" cstate="print"/>
          <a:stretch>
            <a:fillRect/>
          </a:stretch>
        </p:blipFill>
        <p:spPr>
          <a:xfrm>
            <a:off x="5105400" y="2607058"/>
            <a:ext cx="2656718" cy="3701667"/>
          </a:xfrm>
        </p:spPr>
      </p:pic>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pic>
        <p:nvPicPr>
          <p:cNvPr id="11" name="Picture 10" descr="42872927_2305976939417318_5337663077749882880_n.jpg"/>
          <p:cNvPicPr>
            <a:picLocks noChangeAspect="1"/>
          </p:cNvPicPr>
          <p:nvPr/>
        </p:nvPicPr>
        <p:blipFill>
          <a:blip r:embed="rId5" cstate="print"/>
          <a:stretch>
            <a:fillRect/>
          </a:stretch>
        </p:blipFill>
        <p:spPr>
          <a:xfrm>
            <a:off x="1143000" y="2590800"/>
            <a:ext cx="2661047" cy="375125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3000"/>
            <a:ext cx="8229600" cy="1143000"/>
          </a:xfrm>
        </p:spPr>
        <p:txBody>
          <a:bodyPr/>
          <a:lstStyle/>
          <a:p>
            <a:r>
              <a:rPr lang="en-GB" dirty="0" smtClean="0"/>
              <a:t>Peer Review</a:t>
            </a:r>
            <a:endParaRPr lang="en-GB" dirty="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pic>
        <p:nvPicPr>
          <p:cNvPr id="11" name="Picture 10" descr="42872927_2305976939417318_5337663077749882880_n.jpg"/>
          <p:cNvPicPr>
            <a:picLocks noChangeAspect="1"/>
          </p:cNvPicPr>
          <p:nvPr/>
        </p:nvPicPr>
        <p:blipFill>
          <a:blip r:embed="rId4" cstate="print"/>
          <a:stretch>
            <a:fillRect/>
          </a:stretch>
        </p:blipFill>
        <p:spPr>
          <a:xfrm>
            <a:off x="457200" y="2057400"/>
            <a:ext cx="3276600" cy="4618996"/>
          </a:xfrm>
          <a:prstGeom prst="rect">
            <a:avLst/>
          </a:prstGeom>
        </p:spPr>
      </p:pic>
      <p:sp>
        <p:nvSpPr>
          <p:cNvPr id="8" name="Content Placeholder 7"/>
          <p:cNvSpPr>
            <a:spLocks noGrp="1"/>
          </p:cNvSpPr>
          <p:nvPr>
            <p:ph idx="1"/>
          </p:nvPr>
        </p:nvSpPr>
        <p:spPr>
          <a:xfrm>
            <a:off x="4191000" y="2286000"/>
            <a:ext cx="4572000" cy="4343400"/>
          </a:xfrm>
        </p:spPr>
        <p:txBody>
          <a:bodyPr>
            <a:normAutofit lnSpcReduction="10000"/>
          </a:bodyPr>
          <a:lstStyle/>
          <a:p>
            <a:pPr>
              <a:buNone/>
            </a:pPr>
            <a:r>
              <a:rPr lang="en-US" dirty="0" smtClean="0"/>
              <a:t>	Tutor Assessment are marked 1-10</a:t>
            </a:r>
          </a:p>
          <a:p>
            <a:pPr>
              <a:buNone/>
            </a:pPr>
            <a:r>
              <a:rPr lang="en-US" dirty="0" smtClean="0"/>
              <a:t>	Unlike Training Logs which are graded 1-5</a:t>
            </a:r>
          </a:p>
          <a:p>
            <a:pPr>
              <a:buNone/>
            </a:pPr>
            <a:r>
              <a:rPr lang="en-US" dirty="0" smtClean="0"/>
              <a:t>	This allows for more accurate reflection</a:t>
            </a:r>
          </a:p>
          <a:p>
            <a:pPr>
              <a:buNone/>
            </a:pPr>
            <a:r>
              <a:rPr lang="en-US" dirty="0" smtClean="0"/>
              <a:t>	Box for comments</a:t>
            </a:r>
          </a:p>
          <a:p>
            <a:pPr>
              <a:buNone/>
            </a:pPr>
            <a:r>
              <a:rPr lang="en-US" dirty="0" smtClean="0"/>
              <a:t>	Complete and sign </a:t>
            </a:r>
          </a:p>
          <a:p>
            <a:pPr>
              <a:buNone/>
            </a:pPr>
            <a:r>
              <a:rPr lang="en-US" dirty="0" smtClean="0"/>
              <a:t>	(Not Yes/No)</a:t>
            </a:r>
            <a:endParaRPr lang="en-GB" dirty="0"/>
          </a:p>
        </p:txBody>
      </p:sp>
      <p:sp>
        <p:nvSpPr>
          <p:cNvPr id="9" name="Right Arrow 8"/>
          <p:cNvSpPr/>
          <p:nvPr/>
        </p:nvSpPr>
        <p:spPr>
          <a:xfrm rot="8561469">
            <a:off x="3058576" y="3075390"/>
            <a:ext cx="1722195" cy="3648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1464112">
            <a:off x="2992247" y="4791137"/>
            <a:ext cx="1524000" cy="36066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0350545">
            <a:off x="2912683" y="5746716"/>
            <a:ext cx="1679884" cy="372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blinds(horizontal)">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blinds(horizontal)">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blinds(horizontal)">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blinds(horizontal)">
                                      <p:cBhvr>
                                        <p:cTn id="39" dur="500"/>
                                        <p:tgtEl>
                                          <p:spTgt spid="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
                                            <p:txEl>
                                              <p:pRg st="5" end="5"/>
                                            </p:txEl>
                                          </p:spTgt>
                                        </p:tgtEl>
                                        <p:attrNameLst>
                                          <p:attrName>style.visibility</p:attrName>
                                        </p:attrNameLst>
                                      </p:cBhvr>
                                      <p:to>
                                        <p:strVal val="visible"/>
                                      </p:to>
                                    </p:set>
                                    <p:animEffect transition="in" filter="blinds(horizontal)">
                                      <p:cBhvr>
                                        <p:cTn id="44" dur="500"/>
                                        <p:tgtEl>
                                          <p:spTgt spid="8">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P spid="10"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4400"/>
            <a:ext cx="8229600" cy="1143000"/>
          </a:xfrm>
        </p:spPr>
        <p:txBody>
          <a:bodyPr/>
          <a:lstStyle/>
          <a:p>
            <a:r>
              <a:rPr lang="en-GB" dirty="0" smtClean="0"/>
              <a:t>Peer Review</a:t>
            </a:r>
            <a:endParaRPr lang="en-GB" dirty="0"/>
          </a:p>
        </p:txBody>
      </p:sp>
      <p:pic>
        <p:nvPicPr>
          <p:cNvPr id="7" name="Content Placeholder 11" descr="42937160_2305976786084000_1212679566439481344_n.jpg"/>
          <p:cNvPicPr>
            <a:picLocks noGrp="1" noChangeAspect="1"/>
          </p:cNvPicPr>
          <p:nvPr>
            <p:ph sz="half" idx="1"/>
          </p:nvPr>
        </p:nvPicPr>
        <p:blipFill>
          <a:blip r:embed="rId2" cstate="print"/>
          <a:stretch>
            <a:fillRect/>
          </a:stretch>
        </p:blipFill>
        <p:spPr>
          <a:xfrm>
            <a:off x="533400" y="1905000"/>
            <a:ext cx="3400721" cy="4738305"/>
          </a:xfrm>
        </p:spPr>
      </p:pic>
      <p:sp>
        <p:nvSpPr>
          <p:cNvPr id="13" name="Content Placeholder 12"/>
          <p:cNvSpPr>
            <a:spLocks noGrp="1"/>
          </p:cNvSpPr>
          <p:nvPr>
            <p:ph sz="half" idx="2"/>
          </p:nvPr>
        </p:nvSpPr>
        <p:spPr>
          <a:xfrm>
            <a:off x="4648200" y="2286000"/>
            <a:ext cx="4038600" cy="4221163"/>
          </a:xfrm>
        </p:spPr>
        <p:txBody>
          <a:bodyPr/>
          <a:lstStyle/>
          <a:p>
            <a:pPr>
              <a:buNone/>
            </a:pPr>
            <a:r>
              <a:rPr lang="en-US" dirty="0" smtClean="0"/>
              <a:t>	</a:t>
            </a:r>
            <a:r>
              <a:rPr lang="en-US" sz="2000" dirty="0" smtClean="0"/>
              <a:t>Use ‘Report’ form to expand and evidence points</a:t>
            </a:r>
          </a:p>
          <a:p>
            <a:pPr>
              <a:buNone/>
            </a:pPr>
            <a:r>
              <a:rPr lang="en-US" sz="2000" dirty="0" smtClean="0"/>
              <a:t>	Drive/Ride – As you would an associate</a:t>
            </a:r>
          </a:p>
          <a:p>
            <a:pPr>
              <a:buNone/>
            </a:pPr>
            <a:r>
              <a:rPr lang="en-US" sz="2000" dirty="0" smtClean="0"/>
              <a:t>	Commentary – Car Only</a:t>
            </a:r>
          </a:p>
          <a:p>
            <a:pPr>
              <a:buNone/>
            </a:pPr>
            <a:r>
              <a:rPr lang="en-US" sz="2000" dirty="0" smtClean="0"/>
              <a:t>	Teaching – Techniques, Advice etc.</a:t>
            </a:r>
          </a:p>
          <a:p>
            <a:pPr>
              <a:buNone/>
            </a:pPr>
            <a:r>
              <a:rPr lang="en-US" sz="2000" dirty="0" smtClean="0"/>
              <a:t>	Knowledge – Use of </a:t>
            </a:r>
            <a:r>
              <a:rPr lang="en-US" sz="2000" dirty="0" err="1" smtClean="0"/>
              <a:t>RoadCraft</a:t>
            </a:r>
            <a:r>
              <a:rPr lang="en-US" sz="2000" dirty="0" smtClean="0"/>
              <a:t>/Highway Code</a:t>
            </a:r>
          </a:p>
          <a:p>
            <a:pPr>
              <a:buNone/>
            </a:pPr>
            <a:r>
              <a:rPr lang="en-US" sz="2000" dirty="0" smtClean="0"/>
              <a:t>	Fault Diagnosis – Identify, Praise – Critique - Praise</a:t>
            </a:r>
          </a:p>
          <a:p>
            <a:pPr>
              <a:buNone/>
            </a:pPr>
            <a:endParaRPr lang="en-US" dirty="0" smtClean="0"/>
          </a:p>
          <a:p>
            <a:pPr>
              <a:buNone/>
            </a:pPr>
            <a:endParaRPr lang="en-GB" dirty="0"/>
          </a:p>
        </p:txBody>
      </p:sp>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sp>
        <p:nvSpPr>
          <p:cNvPr id="14" name="Right Arrow 13"/>
          <p:cNvSpPr/>
          <p:nvPr/>
        </p:nvSpPr>
        <p:spPr>
          <a:xfrm rot="10186727">
            <a:off x="1669621" y="3566845"/>
            <a:ext cx="3290792" cy="2178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10475371">
            <a:off x="1672782" y="3984786"/>
            <a:ext cx="3161098" cy="2086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10608948">
            <a:off x="1681282" y="4343286"/>
            <a:ext cx="3048000" cy="2044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1828800" y="4876800"/>
            <a:ext cx="2980328" cy="2239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11157964">
            <a:off x="1822458" y="5490292"/>
            <a:ext cx="2973401" cy="1797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blinds(horizontal)">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blinds(horizontal)">
                                      <p:cBhvr>
                                        <p:cTn id="34" dur="500"/>
                                        <p:tgtEl>
                                          <p:spTgt spid="1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xEl>
                                              <p:pRg st="4" end="4"/>
                                            </p:txEl>
                                          </p:spTgt>
                                        </p:tgtEl>
                                        <p:attrNameLst>
                                          <p:attrName>style.visibility</p:attrName>
                                        </p:attrNameLst>
                                      </p:cBhvr>
                                      <p:to>
                                        <p:strVal val="visible"/>
                                      </p:to>
                                    </p:set>
                                    <p:animEffect transition="in" filter="blinds(horizontal)">
                                      <p:cBhvr>
                                        <p:cTn id="45" dur="500"/>
                                        <p:tgtEl>
                                          <p:spTgt spid="1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3">
                                            <p:txEl>
                                              <p:pRg st="5" end="5"/>
                                            </p:txEl>
                                          </p:spTgt>
                                        </p:tgtEl>
                                        <p:attrNameLst>
                                          <p:attrName>style.visibility</p:attrName>
                                        </p:attrNameLst>
                                      </p:cBhvr>
                                      <p:to>
                                        <p:strVal val="visible"/>
                                      </p:to>
                                    </p:set>
                                    <p:animEffect transition="in" filter="blinds(horizontal)">
                                      <p:cBhvr>
                                        <p:cTn id="56" dur="500"/>
                                        <p:tgtEl>
                                          <p:spTgt spid="1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4" grpId="0" animBg="1"/>
      <p:bldP spid="15" grpId="0" animBg="1"/>
      <p:bldP spid="16" grpId="0" animBg="1"/>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
        <p:nvSpPr>
          <p:cNvPr id="6" name="Title 5"/>
          <p:cNvSpPr>
            <a:spLocks noGrp="1"/>
          </p:cNvSpPr>
          <p:nvPr>
            <p:ph type="title"/>
          </p:nvPr>
        </p:nvSpPr>
        <p:spPr>
          <a:xfrm>
            <a:off x="457200" y="1219200"/>
            <a:ext cx="8229600" cy="1143000"/>
          </a:xfrm>
        </p:spPr>
        <p:txBody>
          <a:bodyPr/>
          <a:lstStyle/>
          <a:p>
            <a:r>
              <a:rPr lang="en-GB" dirty="0" smtClean="0"/>
              <a:t>Group Riding</a:t>
            </a:r>
            <a:endParaRPr lang="en-GB" dirty="0"/>
          </a:p>
        </p:txBody>
      </p:sp>
      <p:sp>
        <p:nvSpPr>
          <p:cNvPr id="7" name="Content Placeholder 6"/>
          <p:cNvSpPr>
            <a:spLocks noGrp="1"/>
          </p:cNvSpPr>
          <p:nvPr>
            <p:ph idx="1"/>
          </p:nvPr>
        </p:nvSpPr>
        <p:spPr>
          <a:xfrm>
            <a:off x="457200" y="2438400"/>
            <a:ext cx="8229600" cy="3870960"/>
          </a:xfrm>
        </p:spPr>
        <p:txBody>
          <a:bodyPr>
            <a:normAutofit fontScale="85000" lnSpcReduction="20000"/>
          </a:bodyPr>
          <a:lstStyle/>
          <a:p>
            <a:pPr algn="just">
              <a:buNone/>
            </a:pPr>
            <a:r>
              <a:rPr lang="en-GB" dirty="0" smtClean="0"/>
              <a:t>E-YARD prides itself on the social aspect of the</a:t>
            </a:r>
          </a:p>
          <a:p>
            <a:pPr algn="just">
              <a:buNone/>
            </a:pPr>
            <a:r>
              <a:rPr lang="en-GB" dirty="0" smtClean="0"/>
              <a:t>Bike Section.</a:t>
            </a:r>
          </a:p>
          <a:p>
            <a:pPr algn="just">
              <a:buNone/>
            </a:pPr>
            <a:r>
              <a:rPr lang="en-GB" dirty="0" smtClean="0"/>
              <a:t>Ride outs – Breakfast Club – are Group organised</a:t>
            </a:r>
          </a:p>
          <a:p>
            <a:pPr algn="just">
              <a:buNone/>
            </a:pPr>
            <a:r>
              <a:rPr lang="en-GB" dirty="0" smtClean="0"/>
              <a:t>Events.  </a:t>
            </a:r>
          </a:p>
          <a:p>
            <a:pPr algn="just">
              <a:buNone/>
            </a:pPr>
            <a:r>
              <a:rPr lang="en-GB" dirty="0" smtClean="0"/>
              <a:t>As such these rides need to reflect both E-YARD</a:t>
            </a:r>
          </a:p>
          <a:p>
            <a:pPr algn="just">
              <a:buNone/>
            </a:pPr>
            <a:r>
              <a:rPr lang="en-GB" dirty="0" smtClean="0"/>
              <a:t>and </a:t>
            </a:r>
            <a:r>
              <a:rPr lang="en-GB" dirty="0" err="1" smtClean="0"/>
              <a:t>RoSPA</a:t>
            </a:r>
            <a:r>
              <a:rPr lang="en-GB" dirty="0" smtClean="0"/>
              <a:t>  high standards</a:t>
            </a:r>
          </a:p>
          <a:p>
            <a:pPr algn="just">
              <a:buNone/>
            </a:pPr>
            <a:r>
              <a:rPr lang="en-GB" dirty="0" smtClean="0"/>
              <a:t>Whilst not always possible, Group/Breakfast Club</a:t>
            </a:r>
          </a:p>
          <a:p>
            <a:pPr algn="just">
              <a:buNone/>
            </a:pPr>
            <a:r>
              <a:rPr lang="en-GB" dirty="0" smtClean="0"/>
              <a:t>runs should ideally be led by a Group Tutor and all</a:t>
            </a:r>
          </a:p>
          <a:p>
            <a:pPr algn="just">
              <a:buNone/>
            </a:pPr>
            <a:r>
              <a:rPr lang="en-GB" dirty="0" smtClean="0"/>
              <a:t>present should be briefed regarding basic safety rules and</a:t>
            </a:r>
          </a:p>
          <a:p>
            <a:pPr algn="just">
              <a:buNone/>
            </a:pPr>
            <a:r>
              <a:rPr lang="en-GB" dirty="0" smtClean="0"/>
              <a:t>standards</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
        <p:nvSpPr>
          <p:cNvPr id="6" name="Title 5"/>
          <p:cNvSpPr>
            <a:spLocks noGrp="1"/>
          </p:cNvSpPr>
          <p:nvPr>
            <p:ph type="title"/>
          </p:nvPr>
        </p:nvSpPr>
        <p:spPr>
          <a:xfrm>
            <a:off x="457200" y="1219200"/>
            <a:ext cx="8229600" cy="1143000"/>
          </a:xfrm>
        </p:spPr>
        <p:txBody>
          <a:bodyPr/>
          <a:lstStyle/>
          <a:p>
            <a:r>
              <a:rPr lang="en-GB" dirty="0" smtClean="0"/>
              <a:t>Group Riding</a:t>
            </a:r>
            <a:endParaRPr lang="en-GB" dirty="0"/>
          </a:p>
        </p:txBody>
      </p:sp>
      <p:pic>
        <p:nvPicPr>
          <p:cNvPr id="62466" name="Picture 2"/>
          <p:cNvPicPr>
            <a:picLocks noGrp="1" noChangeAspect="1" noChangeArrowheads="1"/>
          </p:cNvPicPr>
          <p:nvPr>
            <p:ph idx="1"/>
          </p:nvPr>
        </p:nvPicPr>
        <p:blipFill>
          <a:blip r:embed="rId4" cstate="print"/>
          <a:srcRect l="12365" t="21657" r="53320" b="9434"/>
          <a:stretch>
            <a:fillRect/>
          </a:stretch>
        </p:blipFill>
        <p:spPr bwMode="auto">
          <a:xfrm>
            <a:off x="2819400" y="2286000"/>
            <a:ext cx="3200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
        <p:nvSpPr>
          <p:cNvPr id="6" name="Title 5"/>
          <p:cNvSpPr>
            <a:spLocks noGrp="1"/>
          </p:cNvSpPr>
          <p:nvPr>
            <p:ph type="title"/>
          </p:nvPr>
        </p:nvSpPr>
        <p:spPr>
          <a:xfrm>
            <a:off x="457200" y="1219200"/>
            <a:ext cx="8229600" cy="1143000"/>
          </a:xfrm>
        </p:spPr>
        <p:txBody>
          <a:bodyPr/>
          <a:lstStyle/>
          <a:p>
            <a:r>
              <a:rPr lang="en-GB" dirty="0" smtClean="0"/>
              <a:t>Group Riding</a:t>
            </a:r>
            <a:endParaRPr lang="en-GB" dirty="0"/>
          </a:p>
        </p:txBody>
      </p:sp>
      <p:sp>
        <p:nvSpPr>
          <p:cNvPr id="7" name="Content Placeholder 6"/>
          <p:cNvSpPr>
            <a:spLocks noGrp="1"/>
          </p:cNvSpPr>
          <p:nvPr>
            <p:ph idx="1"/>
          </p:nvPr>
        </p:nvSpPr>
        <p:spPr>
          <a:xfrm>
            <a:off x="457200" y="2148840"/>
            <a:ext cx="8229600" cy="3718560"/>
          </a:xfrm>
        </p:spPr>
        <p:txBody>
          <a:bodyPr>
            <a:noAutofit/>
          </a:bodyPr>
          <a:lstStyle/>
          <a:p>
            <a:r>
              <a:rPr lang="en-GB" sz="1600" dirty="0" smtClean="0"/>
              <a:t>At start of the ride a lead rider is nominated - Lead Rider (</a:t>
            </a:r>
            <a:r>
              <a:rPr lang="en-GB" sz="1600" b="1" dirty="0" smtClean="0"/>
              <a:t>Lead</a:t>
            </a:r>
            <a:r>
              <a:rPr lang="en-GB" sz="1600" dirty="0" smtClean="0"/>
              <a:t>)</a:t>
            </a:r>
          </a:p>
          <a:p>
            <a:r>
              <a:rPr lang="en-GB" sz="1600" dirty="0" smtClean="0"/>
              <a:t>A tail end rider is nominated - Tail End Charlie (</a:t>
            </a:r>
            <a:r>
              <a:rPr lang="en-GB" sz="1600" b="1" dirty="0" smtClean="0"/>
              <a:t>TEC</a:t>
            </a:r>
            <a:r>
              <a:rPr lang="en-GB" sz="1600" dirty="0" smtClean="0"/>
              <a:t>)</a:t>
            </a:r>
          </a:p>
          <a:p>
            <a:r>
              <a:rPr lang="en-GB" sz="1600" dirty="0" smtClean="0"/>
              <a:t>Both should be easily identifiable and identified to rest of group</a:t>
            </a:r>
          </a:p>
          <a:p>
            <a:r>
              <a:rPr lang="en-GB" sz="1600" dirty="0" smtClean="0"/>
              <a:t>Neither of these riders will change their position through the ride</a:t>
            </a:r>
          </a:p>
          <a:p>
            <a:r>
              <a:rPr lang="en-GB" sz="1600" dirty="0" smtClean="0"/>
              <a:t>When travelling straight ahead follow the road</a:t>
            </a:r>
          </a:p>
          <a:p>
            <a:r>
              <a:rPr lang="en-GB" sz="1600" dirty="0" smtClean="0"/>
              <a:t>When a junction is reached the second rider (rider behind </a:t>
            </a:r>
            <a:r>
              <a:rPr lang="en-GB" sz="1600" b="1" dirty="0" smtClean="0"/>
              <a:t>Lead</a:t>
            </a:r>
            <a:r>
              <a:rPr lang="en-GB" sz="1600" dirty="0" smtClean="0"/>
              <a:t>) will stop and indicate to other riders which direction to take</a:t>
            </a:r>
          </a:p>
          <a:p>
            <a:r>
              <a:rPr lang="en-GB" sz="1600" dirty="0" smtClean="0"/>
              <a:t>(Generally this will be whenever the turn is off the 'road ahead')</a:t>
            </a:r>
          </a:p>
          <a:p>
            <a:r>
              <a:rPr lang="en-GB" sz="1600" dirty="0" smtClean="0"/>
              <a:t>The 'second rider' will remain in place until </a:t>
            </a:r>
            <a:r>
              <a:rPr lang="en-GB" sz="1600" b="1" dirty="0" smtClean="0"/>
              <a:t>TEC</a:t>
            </a:r>
            <a:r>
              <a:rPr lang="en-GB" sz="1600" dirty="0" smtClean="0"/>
              <a:t> arrives, at which point they can set off becoming second to last rider (</a:t>
            </a:r>
            <a:r>
              <a:rPr lang="en-GB" sz="1600" b="1" dirty="0" smtClean="0"/>
              <a:t>TEC</a:t>
            </a:r>
            <a:r>
              <a:rPr lang="en-GB" sz="1600" dirty="0" smtClean="0"/>
              <a:t> remains last rider) until the next junction/turn is encountered</a:t>
            </a:r>
          </a:p>
          <a:p>
            <a:r>
              <a:rPr lang="en-GB" sz="1600" dirty="0" smtClean="0"/>
              <a:t>By adopting this system it allows riders of all abilities to ride safely in the group</a:t>
            </a:r>
          </a:p>
          <a:p>
            <a:r>
              <a:rPr lang="en-GB" sz="1600" dirty="0" smtClean="0"/>
              <a:t>There is no pressure to play catch up or keep rider ahead or behind in view</a:t>
            </a:r>
          </a:p>
          <a:p>
            <a:r>
              <a:rPr lang="en-GB" sz="1600" dirty="0" smtClean="0"/>
              <a:t>There is no need to 'jump' red lights or exceed the speed limit</a:t>
            </a:r>
          </a:p>
          <a:p>
            <a:r>
              <a:rPr lang="en-GB" sz="1600" dirty="0" smtClean="0"/>
              <a:t>Overtaking is allowed, but must be done safely, lawfully and with due consideration to other group members and road users - it is not a race</a:t>
            </a:r>
          </a:p>
          <a:p>
            <a:endParaRPr lang="en-GB"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295400"/>
            <a:ext cx="8229600" cy="1143000"/>
          </a:xfrm>
        </p:spPr>
        <p:txBody>
          <a:bodyPr>
            <a:normAutofit fontScale="90000"/>
          </a:bodyPr>
          <a:lstStyle/>
          <a:p>
            <a:r>
              <a:rPr lang="en-GB" dirty="0" smtClean="0"/>
              <a:t>What makes a good Tutor?</a:t>
            </a:r>
            <a:br>
              <a:rPr lang="en-GB" dirty="0" smtClean="0"/>
            </a:br>
            <a:r>
              <a:rPr lang="en-GB" dirty="0" smtClean="0"/>
              <a:t>First Impressions Count!</a:t>
            </a:r>
            <a:endParaRPr lang="en-GB" dirty="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pic>
        <p:nvPicPr>
          <p:cNvPr id="1026" name="Picture 2"/>
          <p:cNvPicPr>
            <a:picLocks noGrp="1" noChangeAspect="1" noChangeArrowheads="1"/>
          </p:cNvPicPr>
          <p:nvPr>
            <p:ph sz="half" idx="1"/>
          </p:nvPr>
        </p:nvPicPr>
        <p:blipFill>
          <a:blip r:embed="rId4" cstate="print"/>
          <a:srcRect l="22641" r="22642"/>
          <a:stretch>
            <a:fillRect/>
          </a:stretch>
        </p:blipFill>
        <p:spPr bwMode="auto">
          <a:xfrm>
            <a:off x="533400" y="2514600"/>
            <a:ext cx="3500448" cy="3596766"/>
          </a:xfrm>
          <a:prstGeom prst="rect">
            <a:avLst/>
          </a:prstGeom>
          <a:noFill/>
          <a:ln w="9525">
            <a:noFill/>
            <a:miter lim="800000"/>
            <a:headEnd/>
            <a:tailEnd/>
          </a:ln>
        </p:spPr>
      </p:pic>
      <p:pic>
        <p:nvPicPr>
          <p:cNvPr id="1027" name="Picture 3" descr="C:\Users\user\Downloads\RoSPA Pics\Advanced Tatser Day April 18\30728094_2051045501577131_3005764997327355904_n.jpg"/>
          <p:cNvPicPr>
            <a:picLocks noGrp="1" noChangeAspect="1" noChangeArrowheads="1"/>
          </p:cNvPicPr>
          <p:nvPr>
            <p:ph sz="half" idx="2"/>
          </p:nvPr>
        </p:nvPicPr>
        <p:blipFill>
          <a:blip r:embed="rId5" cstate="print"/>
          <a:srcRect r="9434"/>
          <a:stretch>
            <a:fillRect/>
          </a:stretch>
        </p:blipFill>
        <p:spPr bwMode="auto">
          <a:xfrm>
            <a:off x="4572000" y="2514600"/>
            <a:ext cx="4221192" cy="3495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linds(horizontal)">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
        <p:nvSpPr>
          <p:cNvPr id="6" name="Title 5"/>
          <p:cNvSpPr>
            <a:spLocks noGrp="1"/>
          </p:cNvSpPr>
          <p:nvPr>
            <p:ph type="title"/>
          </p:nvPr>
        </p:nvSpPr>
        <p:spPr>
          <a:xfrm>
            <a:off x="457200" y="1219200"/>
            <a:ext cx="8229600" cy="1143000"/>
          </a:xfrm>
        </p:spPr>
        <p:txBody>
          <a:bodyPr/>
          <a:lstStyle/>
          <a:p>
            <a:r>
              <a:rPr lang="en-GB" dirty="0" smtClean="0"/>
              <a:t>Group Riding</a:t>
            </a:r>
            <a:endParaRPr lang="en-GB" dirty="0"/>
          </a:p>
        </p:txBody>
      </p:sp>
      <p:sp>
        <p:nvSpPr>
          <p:cNvPr id="7" name="Content Placeholder 6"/>
          <p:cNvSpPr>
            <a:spLocks noGrp="1"/>
          </p:cNvSpPr>
          <p:nvPr>
            <p:ph idx="1"/>
          </p:nvPr>
        </p:nvSpPr>
        <p:spPr>
          <a:xfrm>
            <a:off x="457200" y="2148840"/>
            <a:ext cx="8229600" cy="3718560"/>
          </a:xfrm>
        </p:spPr>
        <p:txBody>
          <a:bodyPr>
            <a:noAutofit/>
          </a:bodyPr>
          <a:lstStyle/>
          <a:p>
            <a:pPr lvl="7"/>
            <a:r>
              <a:rPr lang="en-GB" sz="200" dirty="0" smtClean="0"/>
              <a:t>At start of the ride a lead rider is nominated - Lead Rider (</a:t>
            </a:r>
            <a:r>
              <a:rPr lang="en-GB" sz="200" b="1" dirty="0" smtClean="0"/>
              <a:t>Lead</a:t>
            </a:r>
            <a:r>
              <a:rPr lang="en-GB" sz="200" dirty="0" smtClean="0"/>
              <a:t>)</a:t>
            </a:r>
          </a:p>
          <a:p>
            <a:r>
              <a:rPr lang="en-GB" sz="2400" dirty="0" smtClean="0"/>
              <a:t>On open roads ride in 'staggered' formation, offset from the rider in front - this allows safer stopping distances and takes up less road space keeping the group together</a:t>
            </a:r>
          </a:p>
          <a:p>
            <a:r>
              <a:rPr lang="en-GB" sz="2400" dirty="0" smtClean="0"/>
              <a:t>When travelling in built up areas such as towns close up and ride a little closer</a:t>
            </a:r>
          </a:p>
          <a:p>
            <a:r>
              <a:rPr lang="en-GB" sz="2400" dirty="0" smtClean="0"/>
              <a:t>At traffic lights pull up two abreast - this takes up less space and assists in getting through the lights more efficiently as a group</a:t>
            </a:r>
          </a:p>
          <a:p>
            <a:pPr>
              <a:buNone/>
            </a:pPr>
            <a:endParaRPr lang="en-GB"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pic>
        <p:nvPicPr>
          <p:cNvPr id="59394" name="Picture 2"/>
          <p:cNvPicPr>
            <a:picLocks noChangeAspect="1" noChangeArrowheads="1"/>
          </p:cNvPicPr>
          <p:nvPr/>
        </p:nvPicPr>
        <p:blipFill>
          <a:blip r:embed="rId4" cstate="print"/>
          <a:srcRect l="2928" t="35417" r="3953" b="28125"/>
          <a:stretch>
            <a:fillRect/>
          </a:stretch>
        </p:blipFill>
        <p:spPr bwMode="auto">
          <a:xfrm>
            <a:off x="304800" y="2819400"/>
            <a:ext cx="8534400" cy="2354317"/>
          </a:xfrm>
          <a:prstGeom prst="rect">
            <a:avLst/>
          </a:prstGeom>
          <a:noFill/>
          <a:ln w="9525">
            <a:noFill/>
            <a:miter lim="800000"/>
            <a:headEnd/>
            <a:tailEnd/>
          </a:ln>
        </p:spPr>
      </p:pic>
      <p:sp>
        <p:nvSpPr>
          <p:cNvPr id="6" name="Rectangle 5"/>
          <p:cNvSpPr/>
          <p:nvPr/>
        </p:nvSpPr>
        <p:spPr>
          <a:xfrm>
            <a:off x="304800" y="5181600"/>
            <a:ext cx="8534400" cy="923330"/>
          </a:xfrm>
          <a:prstGeom prst="rect">
            <a:avLst/>
          </a:prstGeom>
        </p:spPr>
        <p:txBody>
          <a:bodyPr wrap="square">
            <a:spAutoFit/>
          </a:bodyPr>
          <a:lstStyle/>
          <a:p>
            <a:r>
              <a:rPr lang="en-GB" dirty="0" smtClean="0"/>
              <a:t>On open roads ride in 'staggered' formation, offset from the rider in front - this allows safer stopping distances and takes up less road space keeping the group together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pic>
        <p:nvPicPr>
          <p:cNvPr id="63490" name="Picture 2"/>
          <p:cNvPicPr>
            <a:picLocks noChangeAspect="1" noChangeArrowheads="1"/>
          </p:cNvPicPr>
          <p:nvPr/>
        </p:nvPicPr>
        <p:blipFill>
          <a:blip r:embed="rId4" cstate="print"/>
          <a:srcRect l="2343" t="40764" r="51977" b="28125"/>
          <a:stretch>
            <a:fillRect/>
          </a:stretch>
        </p:blipFill>
        <p:spPr bwMode="auto">
          <a:xfrm>
            <a:off x="685800" y="2667000"/>
            <a:ext cx="7391400" cy="2133600"/>
          </a:xfrm>
          <a:prstGeom prst="rect">
            <a:avLst/>
          </a:prstGeom>
          <a:noFill/>
          <a:ln w="9525">
            <a:noFill/>
            <a:miter lim="800000"/>
            <a:headEnd/>
            <a:tailEnd/>
          </a:ln>
        </p:spPr>
      </p:pic>
      <p:sp>
        <p:nvSpPr>
          <p:cNvPr id="7" name="Rectangle 6"/>
          <p:cNvSpPr/>
          <p:nvPr/>
        </p:nvSpPr>
        <p:spPr>
          <a:xfrm>
            <a:off x="685800" y="5103674"/>
            <a:ext cx="7620000" cy="1200329"/>
          </a:xfrm>
          <a:prstGeom prst="rect">
            <a:avLst/>
          </a:prstGeom>
        </p:spPr>
        <p:txBody>
          <a:bodyPr wrap="square">
            <a:spAutoFit/>
          </a:bodyPr>
          <a:lstStyle/>
          <a:p>
            <a:r>
              <a:rPr lang="en-GB" dirty="0" smtClean="0"/>
              <a:t>When travelling in built up areas such as towns close up and ride a little closer</a:t>
            </a:r>
          </a:p>
          <a:p>
            <a:r>
              <a:rPr lang="en-GB" dirty="0" smtClean="0"/>
              <a:t>At traffic lights pull up two abreast - this takes up less space and assists in getting through the lights more efficiently as a group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pic>
        <p:nvPicPr>
          <p:cNvPr id="59394" name="Picture 2"/>
          <p:cNvPicPr>
            <a:picLocks noChangeAspect="1" noChangeArrowheads="1"/>
          </p:cNvPicPr>
          <p:nvPr/>
        </p:nvPicPr>
        <p:blipFill>
          <a:blip r:embed="rId4" cstate="print"/>
          <a:srcRect l="2928" t="35417" r="3953" b="28125"/>
          <a:stretch>
            <a:fillRect/>
          </a:stretch>
        </p:blipFill>
        <p:spPr bwMode="auto">
          <a:xfrm>
            <a:off x="228600" y="2819400"/>
            <a:ext cx="8534400" cy="2354317"/>
          </a:xfrm>
          <a:prstGeom prst="rect">
            <a:avLst/>
          </a:prstGeom>
          <a:solidFill>
            <a:srgbClr val="FF0000"/>
          </a:solidFill>
          <a:ln w="9525">
            <a:noFill/>
            <a:miter lim="800000"/>
            <a:headEnd/>
            <a:tailEnd/>
          </a:ln>
        </p:spPr>
      </p:pic>
      <p:sp>
        <p:nvSpPr>
          <p:cNvPr id="13" name="Up Arrow 12"/>
          <p:cNvSpPr/>
          <p:nvPr/>
        </p:nvSpPr>
        <p:spPr>
          <a:xfrm>
            <a:off x="1905000" y="3581400"/>
            <a:ext cx="304800" cy="762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Up Arrow 13"/>
          <p:cNvSpPr/>
          <p:nvPr/>
        </p:nvSpPr>
        <p:spPr>
          <a:xfrm>
            <a:off x="3810000" y="3581400"/>
            <a:ext cx="304800" cy="762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Up Arrow 14"/>
          <p:cNvSpPr/>
          <p:nvPr/>
        </p:nvSpPr>
        <p:spPr>
          <a:xfrm>
            <a:off x="6019800" y="3581400"/>
            <a:ext cx="304800" cy="762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Up Arrow 15"/>
          <p:cNvSpPr/>
          <p:nvPr/>
        </p:nvSpPr>
        <p:spPr>
          <a:xfrm>
            <a:off x="7848600" y="3581400"/>
            <a:ext cx="304800" cy="762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3352800" y="33528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a:off x="5334000" y="33528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a:off x="7467600" y="33528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04800" y="5181600"/>
            <a:ext cx="8534400" cy="923330"/>
          </a:xfrm>
          <a:prstGeom prst="rect">
            <a:avLst/>
          </a:prstGeom>
        </p:spPr>
        <p:txBody>
          <a:bodyPr wrap="square">
            <a:spAutoFit/>
          </a:bodyPr>
          <a:lstStyle/>
          <a:p>
            <a:r>
              <a:rPr lang="en-GB" dirty="0" smtClean="0"/>
              <a:t>When riding open roads the 'staggered' formation allows for other riders to slip into the ‘space’ between other bikes for, in the above example approaching a left bend.  (Bikes will be further apart than the diagram allows)</a:t>
            </a:r>
          </a:p>
        </p:txBody>
      </p:sp>
      <p:sp>
        <p:nvSpPr>
          <p:cNvPr id="21" name="Up Arrow 20"/>
          <p:cNvSpPr/>
          <p:nvPr/>
        </p:nvSpPr>
        <p:spPr>
          <a:xfrm>
            <a:off x="685800" y="2971800"/>
            <a:ext cx="304800" cy="762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4167 0.05549 L -3.33333E-6 1.09827E-6 " pathEditMode="relative" rAng="0" ptsTypes="AA">
                                      <p:cBhvr>
                                        <p:cTn id="6" dur="2000" fill="hold"/>
                                        <p:tgtEl>
                                          <p:spTgt spid="21"/>
                                        </p:tgtEl>
                                        <p:attrNameLst>
                                          <p:attrName>ppt_x</p:attrName>
                                          <p:attrName>ppt_y</p:attrName>
                                        </p:attrNameLst>
                                      </p:cBhvr>
                                      <p:rCtr x="-21" y="-28"/>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3.33333E-6 -1.96532E-6 L 0.11666 -1.96532E-6 " pathEditMode="relative" rAng="0" ptsTypes="AA">
                                      <p:cBhvr>
                                        <p:cTn id="10" dur="2000" fill="hold"/>
                                        <p:tgtEl>
                                          <p:spTgt spid="17"/>
                                        </p:tgtEl>
                                        <p:attrNameLst>
                                          <p:attrName>ppt_x</p:attrName>
                                          <p:attrName>ppt_y</p:attrName>
                                        </p:attrNameLst>
                                      </p:cBhvr>
                                      <p:rCtr x="58"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1.11022E-16 -2.31214E-7 L 0.125 -2.31214E-7 " pathEditMode="relative" rAng="0" ptsTypes="AA">
                                      <p:cBhvr>
                                        <p:cTn id="14" dur="2000" fill="hold"/>
                                        <p:tgtEl>
                                          <p:spTgt spid="18"/>
                                        </p:tgtEl>
                                        <p:attrNameLst>
                                          <p:attrName>ppt_x</p:attrName>
                                          <p:attrName>ppt_y</p:attrName>
                                        </p:attrNameLst>
                                      </p:cBhvr>
                                      <p:rCtr x="63"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0.025 0.00555 L 0.075 0.00555 " pathEditMode="relative" rAng="0" ptsTypes="AA">
                                      <p:cBhvr>
                                        <p:cTn id="18" dur="2000" fill="hold"/>
                                        <p:tgtEl>
                                          <p:spTgt spid="19"/>
                                        </p:tgtEl>
                                        <p:attrNameLst>
                                          <p:attrName>ppt_x</p:attrName>
                                          <p:attrName>ppt_y</p:attrName>
                                        </p:attrNameLst>
                                      </p:cBhvr>
                                      <p:rCtr x="50" y="0"/>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0.01667 0.05549 L -0.00833 -0.07769 " pathEditMode="relative" rAng="0" ptsTypes="AA">
                                      <p:cBhvr>
                                        <p:cTn id="22" dur="2000" fill="hold"/>
                                        <p:tgtEl>
                                          <p:spTgt spid="13"/>
                                        </p:tgtEl>
                                        <p:attrNameLst>
                                          <p:attrName>ppt_x</p:attrName>
                                          <p:attrName>ppt_y</p:attrName>
                                        </p:attrNameLst>
                                      </p:cBhvr>
                                      <p:rCtr x="-13" y="-67"/>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0.01667 0.05549 L -0.04584 -0.07214 " pathEditMode="relative" rAng="0" ptsTypes="AA">
                                      <p:cBhvr>
                                        <p:cTn id="26" dur="2000" fill="hold"/>
                                        <p:tgtEl>
                                          <p:spTgt spid="14"/>
                                        </p:tgtEl>
                                        <p:attrNameLst>
                                          <p:attrName>ppt_x</p:attrName>
                                          <p:attrName>ppt_y</p:attrName>
                                        </p:attrNameLst>
                                      </p:cBhvr>
                                      <p:rCtr x="-15" y="-64"/>
                                    </p:animMotion>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grpId="0" nodeType="clickEffect">
                                  <p:stCondLst>
                                    <p:cond delay="0"/>
                                  </p:stCondLst>
                                  <p:childTnLst>
                                    <p:animMotion origin="layout" path="M -0.00834 0.06659 L -0.07084 -0.07214 " pathEditMode="relative" rAng="0" ptsTypes="AA">
                                      <p:cBhvr>
                                        <p:cTn id="30" dur="2000" fill="hold"/>
                                        <p:tgtEl>
                                          <p:spTgt spid="15"/>
                                        </p:tgtEl>
                                        <p:attrNameLst>
                                          <p:attrName>ppt_x</p:attrName>
                                          <p:attrName>ppt_y</p:attrName>
                                        </p:attrNameLst>
                                      </p:cBhvr>
                                      <p:rCtr x="-31" y="-69"/>
                                    </p:animMotion>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grpId="0" nodeType="clickEffect">
                                  <p:stCondLst>
                                    <p:cond delay="0"/>
                                  </p:stCondLst>
                                  <p:childTnLst>
                                    <p:animMotion origin="layout" path="M -0.00834 0.06659 L -0.05834 -0.06659 " pathEditMode="relative" rAng="0" ptsTypes="AA">
                                      <p:cBhvr>
                                        <p:cTn id="34" dur="2000" fill="hold"/>
                                        <p:tgtEl>
                                          <p:spTgt spid="16"/>
                                        </p:tgtEl>
                                        <p:attrNameLst>
                                          <p:attrName>ppt_x</p:attrName>
                                          <p:attrName>ppt_y</p:attrName>
                                        </p:attrNameLst>
                                      </p:cBhvr>
                                      <p:rCtr x="-25" y="-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1" animBg="1"/>
      <p:bldP spid="18" grpId="0" animBg="1"/>
      <p:bldP spid="19"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pic>
        <p:nvPicPr>
          <p:cNvPr id="60418" name="Picture 2"/>
          <p:cNvPicPr>
            <a:picLocks noChangeAspect="1" noChangeArrowheads="1"/>
          </p:cNvPicPr>
          <p:nvPr/>
        </p:nvPicPr>
        <p:blipFill>
          <a:blip r:embed="rId4" cstate="print"/>
          <a:srcRect l="1757" t="38542" r="14495" b="36458"/>
          <a:stretch>
            <a:fillRect/>
          </a:stretch>
        </p:blipFill>
        <p:spPr bwMode="auto">
          <a:xfrm>
            <a:off x="457200" y="3429000"/>
            <a:ext cx="8172450" cy="1371600"/>
          </a:xfrm>
          <a:prstGeom prst="rect">
            <a:avLst/>
          </a:prstGeom>
          <a:noFill/>
          <a:ln w="9525">
            <a:noFill/>
            <a:miter lim="800000"/>
            <a:headEnd/>
            <a:tailEnd/>
          </a:ln>
        </p:spPr>
      </p:pic>
      <p:sp>
        <p:nvSpPr>
          <p:cNvPr id="6" name="Rectangle 5"/>
          <p:cNvSpPr/>
          <p:nvPr/>
        </p:nvSpPr>
        <p:spPr>
          <a:xfrm>
            <a:off x="457200" y="5638800"/>
            <a:ext cx="8153400" cy="646331"/>
          </a:xfrm>
          <a:prstGeom prst="rect">
            <a:avLst/>
          </a:prstGeom>
        </p:spPr>
        <p:txBody>
          <a:bodyPr wrap="square">
            <a:spAutoFit/>
          </a:bodyPr>
          <a:lstStyle/>
          <a:p>
            <a:r>
              <a:rPr lang="en-GB" dirty="0" smtClean="0"/>
              <a:t>When riding line astern through a series of bends ensure riders know to have  a ’Two Second’ minimum safety distance </a:t>
            </a:r>
          </a:p>
        </p:txBody>
      </p:sp>
      <p:sp>
        <p:nvSpPr>
          <p:cNvPr id="7" name="Left-Right Arrow 6"/>
          <p:cNvSpPr/>
          <p:nvPr/>
        </p:nvSpPr>
        <p:spPr>
          <a:xfrm>
            <a:off x="1371600" y="4191000"/>
            <a:ext cx="3048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eft-Right Arrow 7"/>
          <p:cNvSpPr/>
          <p:nvPr/>
        </p:nvSpPr>
        <p:spPr>
          <a:xfrm>
            <a:off x="2438400" y="4191000"/>
            <a:ext cx="301752"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Right Arrow 8"/>
          <p:cNvSpPr/>
          <p:nvPr/>
        </p:nvSpPr>
        <p:spPr>
          <a:xfrm>
            <a:off x="3429000" y="4191000"/>
            <a:ext cx="3048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Right Arrow 9"/>
          <p:cNvSpPr/>
          <p:nvPr/>
        </p:nvSpPr>
        <p:spPr>
          <a:xfrm flipV="1">
            <a:off x="4495800" y="4191000"/>
            <a:ext cx="3048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Right Arrow 10"/>
          <p:cNvSpPr/>
          <p:nvPr/>
        </p:nvSpPr>
        <p:spPr>
          <a:xfrm>
            <a:off x="5410200" y="4191000"/>
            <a:ext cx="3048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Right Arrow 11"/>
          <p:cNvSpPr/>
          <p:nvPr/>
        </p:nvSpPr>
        <p:spPr>
          <a:xfrm>
            <a:off x="6400800" y="4191000"/>
            <a:ext cx="3048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Left-Right Arrow 12"/>
          <p:cNvSpPr/>
          <p:nvPr/>
        </p:nvSpPr>
        <p:spPr>
          <a:xfrm>
            <a:off x="7391400" y="4191000"/>
            <a:ext cx="3048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600200" y="3505200"/>
            <a:ext cx="5791200" cy="461665"/>
          </a:xfrm>
          <a:prstGeom prst="rect">
            <a:avLst/>
          </a:prstGeom>
          <a:noFill/>
        </p:spPr>
        <p:txBody>
          <a:bodyPr wrap="square" rtlCol="0">
            <a:spAutoFit/>
          </a:bodyPr>
          <a:lstStyle/>
          <a:p>
            <a:pPr algn="ctr"/>
            <a:r>
              <a:rPr lang="en-GB" sz="2400" dirty="0" smtClean="0">
                <a:solidFill>
                  <a:srgbClr val="FF0000"/>
                </a:solidFill>
              </a:rPr>
              <a:t>Only a Fool Breaks The Two Second Rule</a:t>
            </a:r>
            <a:endParaRPr lang="en-GB"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604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3"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4" cstate="print"/>
          <a:stretch>
            <a:fillRect/>
          </a:stretch>
        </p:blipFill>
        <p:spPr>
          <a:xfrm>
            <a:off x="5105400" y="304800"/>
            <a:ext cx="3733800" cy="957977"/>
          </a:xfrm>
          <a:prstGeom prst="rect">
            <a:avLst/>
          </a:prstGeom>
        </p:spPr>
      </p:pic>
      <p:sp>
        <p:nvSpPr>
          <p:cNvPr id="14" name="TextBox 13"/>
          <p:cNvSpPr txBox="1"/>
          <p:nvPr/>
        </p:nvSpPr>
        <p:spPr>
          <a:xfrm>
            <a:off x="1600200" y="3505200"/>
            <a:ext cx="5791200" cy="461665"/>
          </a:xfrm>
          <a:prstGeom prst="rect">
            <a:avLst/>
          </a:prstGeom>
          <a:noFill/>
        </p:spPr>
        <p:txBody>
          <a:bodyPr wrap="square" rtlCol="0">
            <a:spAutoFit/>
          </a:bodyPr>
          <a:lstStyle/>
          <a:p>
            <a:pPr algn="ctr"/>
            <a:r>
              <a:rPr lang="en-GB" sz="2400" dirty="0" smtClean="0">
                <a:solidFill>
                  <a:srgbClr val="FF0000"/>
                </a:solidFill>
              </a:rPr>
              <a:t> </a:t>
            </a:r>
            <a:endParaRPr lang="en-GB" sz="2400" dirty="0">
              <a:solidFill>
                <a:srgbClr val="FF0000"/>
              </a:solidFill>
            </a:endParaRPr>
          </a:p>
        </p:txBody>
      </p:sp>
      <p:pic>
        <p:nvPicPr>
          <p:cNvPr id="1026" name="Picture 2"/>
          <p:cNvPicPr>
            <a:picLocks noChangeAspect="1" noChangeArrowheads="1"/>
          </p:cNvPicPr>
          <p:nvPr/>
        </p:nvPicPr>
        <p:blipFill>
          <a:blip r:embed="rId5" cstate="print"/>
          <a:srcRect l="19670" t="43932" r="9810" b="21425"/>
          <a:stretch>
            <a:fillRect/>
          </a:stretch>
        </p:blipFill>
        <p:spPr bwMode="auto">
          <a:xfrm>
            <a:off x="1295400" y="2209800"/>
            <a:ext cx="6400800" cy="137160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l="20498" t="29167" r="8638" b="22917"/>
          <a:stretch>
            <a:fillRect/>
          </a:stretch>
        </p:blipFill>
        <p:spPr bwMode="auto">
          <a:xfrm>
            <a:off x="1295400" y="4343400"/>
            <a:ext cx="6414049" cy="1828800"/>
          </a:xfrm>
          <a:prstGeom prst="rect">
            <a:avLst/>
          </a:prstGeom>
          <a:noFill/>
          <a:ln w="9525">
            <a:noFill/>
            <a:miter lim="800000"/>
            <a:headEnd/>
            <a:tailEnd/>
          </a:ln>
        </p:spPr>
      </p:pic>
      <p:sp>
        <p:nvSpPr>
          <p:cNvPr id="20" name="Right Arrow 19"/>
          <p:cNvSpPr/>
          <p:nvPr/>
        </p:nvSpPr>
        <p:spPr>
          <a:xfrm rot="2101695">
            <a:off x="2514600" y="2895600"/>
            <a:ext cx="597408"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rot="2101695">
            <a:off x="1383102" y="2436747"/>
            <a:ext cx="597408" cy="228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rot="2101695">
            <a:off x="2068902" y="5560947"/>
            <a:ext cx="597408"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rot="2101695">
            <a:off x="6336102" y="2436747"/>
            <a:ext cx="597408" cy="228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2D050"/>
              </a:solidFill>
            </a:endParaRPr>
          </a:p>
        </p:txBody>
      </p:sp>
      <p:sp>
        <p:nvSpPr>
          <p:cNvPr id="24" name="Right Arrow 23"/>
          <p:cNvSpPr/>
          <p:nvPr/>
        </p:nvSpPr>
        <p:spPr>
          <a:xfrm rot="2101695">
            <a:off x="6259903" y="4570346"/>
            <a:ext cx="597408" cy="228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2819400" y="1600200"/>
            <a:ext cx="2895600" cy="369332"/>
          </a:xfrm>
          <a:prstGeom prst="rect">
            <a:avLst/>
          </a:prstGeom>
          <a:noFill/>
        </p:spPr>
        <p:txBody>
          <a:bodyPr wrap="square" rtlCol="0">
            <a:spAutoFit/>
          </a:bodyPr>
          <a:lstStyle/>
          <a:p>
            <a:pPr algn="ctr"/>
            <a:r>
              <a:rPr lang="en-GB" b="1" dirty="0" smtClean="0">
                <a:latin typeface="Arial Black" pitchFamily="34" charset="0"/>
              </a:rPr>
              <a:t>Second Man Drop Off</a:t>
            </a:r>
            <a:endParaRPr lang="en-GB" b="1"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514600"/>
            <a:ext cx="8229600" cy="1143000"/>
          </a:xfrm>
        </p:spPr>
        <p:txBody>
          <a:bodyPr/>
          <a:lstStyle/>
          <a:p>
            <a:r>
              <a:rPr lang="en-GB" smtClean="0"/>
              <a:t>Any Questions?</a:t>
            </a:r>
            <a:endParaRPr lang="en-GB"/>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295400"/>
            <a:ext cx="8229600" cy="1143000"/>
          </a:xfrm>
        </p:spPr>
        <p:txBody>
          <a:bodyPr>
            <a:normAutofit fontScale="90000"/>
          </a:bodyPr>
          <a:lstStyle/>
          <a:p>
            <a:r>
              <a:rPr lang="en-GB" dirty="0" smtClean="0"/>
              <a:t>What makes a good Tutor?</a:t>
            </a:r>
            <a:br>
              <a:rPr lang="en-GB" dirty="0" smtClean="0"/>
            </a:br>
            <a:r>
              <a:rPr lang="en-GB" dirty="0" smtClean="0"/>
              <a:t>First Impressions Count!</a:t>
            </a:r>
            <a:endParaRPr lang="en-GB" dirty="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pic>
        <p:nvPicPr>
          <p:cNvPr id="2050" name="Picture 2" descr="https://scontent-lhr3-1.xx.fbcdn.net/v/t1.0-9/39931059_2249298768418469_5991998227149225984_n.jpg?_nc_cat=0&amp;oh=f09b931c24c4f607b65ef04deb8e28b1&amp;oe=5C22A670"/>
          <p:cNvPicPr>
            <a:picLocks noGrp="1" noChangeAspect="1" noChangeArrowheads="1"/>
          </p:cNvPicPr>
          <p:nvPr>
            <p:ph sz="half" idx="1"/>
          </p:nvPr>
        </p:nvPicPr>
        <p:blipFill>
          <a:blip r:embed="rId4" cstate="print"/>
          <a:srcRect l="34408" t="26953" r="14461" b="20894"/>
          <a:stretch>
            <a:fillRect/>
          </a:stretch>
        </p:blipFill>
        <p:spPr bwMode="auto">
          <a:xfrm>
            <a:off x="457200" y="2667000"/>
            <a:ext cx="1828800" cy="2487168"/>
          </a:xfrm>
          <a:prstGeom prst="rect">
            <a:avLst/>
          </a:prstGeom>
          <a:noFill/>
        </p:spPr>
      </p:pic>
      <p:pic>
        <p:nvPicPr>
          <p:cNvPr id="2052" name="Picture 4" descr="Image may contain: Andy Angie Brittan"/>
          <p:cNvPicPr>
            <a:picLocks noChangeAspect="1" noChangeArrowheads="1"/>
          </p:cNvPicPr>
          <p:nvPr/>
        </p:nvPicPr>
        <p:blipFill>
          <a:blip r:embed="rId5" cstate="print"/>
          <a:srcRect l="30000" t="32500"/>
          <a:stretch>
            <a:fillRect/>
          </a:stretch>
        </p:blipFill>
        <p:spPr bwMode="auto">
          <a:xfrm>
            <a:off x="4605867" y="2667000"/>
            <a:ext cx="1896533" cy="2438400"/>
          </a:xfrm>
          <a:prstGeom prst="rect">
            <a:avLst/>
          </a:prstGeom>
          <a:noFill/>
        </p:spPr>
      </p:pic>
      <p:sp>
        <p:nvSpPr>
          <p:cNvPr id="10" name="Content Placeholder 9"/>
          <p:cNvSpPr>
            <a:spLocks noGrp="1"/>
          </p:cNvSpPr>
          <p:nvPr>
            <p:ph sz="half" idx="2"/>
          </p:nvPr>
        </p:nvSpPr>
        <p:spPr>
          <a:xfrm flipH="1" flipV="1">
            <a:off x="4114800" y="1524001"/>
            <a:ext cx="533400" cy="76200"/>
          </a:xfrm>
        </p:spPr>
        <p:txBody>
          <a:bodyPr>
            <a:normAutofit fontScale="25000" lnSpcReduction="20000"/>
          </a:bodyPr>
          <a:lstStyle/>
          <a:p>
            <a:endParaRPr lang="en-GB" dirty="0"/>
          </a:p>
        </p:txBody>
      </p:sp>
      <p:pic>
        <p:nvPicPr>
          <p:cNvPr id="2054" name="Picture 6" descr="Image may contain: Andy Trevor"/>
          <p:cNvPicPr>
            <a:picLocks noChangeAspect="1" noChangeArrowheads="1"/>
          </p:cNvPicPr>
          <p:nvPr/>
        </p:nvPicPr>
        <p:blipFill>
          <a:blip r:embed="rId6" cstate="print"/>
          <a:srcRect l="27350" t="25641" r="-855" b="3846"/>
          <a:stretch>
            <a:fillRect/>
          </a:stretch>
        </p:blipFill>
        <p:spPr bwMode="auto">
          <a:xfrm>
            <a:off x="2514600" y="3733800"/>
            <a:ext cx="1939637" cy="2480930"/>
          </a:xfrm>
          <a:prstGeom prst="rect">
            <a:avLst/>
          </a:prstGeom>
          <a:noFill/>
        </p:spPr>
      </p:pic>
      <p:pic>
        <p:nvPicPr>
          <p:cNvPr id="2056" name="Picture 8" descr="Image may contain: Denise Rose, smiling, standing"/>
          <p:cNvPicPr>
            <a:picLocks noChangeAspect="1" noChangeArrowheads="1"/>
          </p:cNvPicPr>
          <p:nvPr/>
        </p:nvPicPr>
        <p:blipFill>
          <a:blip r:embed="rId7" cstate="print"/>
          <a:srcRect l="29383" t="33056" r="4505" b="3587"/>
          <a:stretch>
            <a:fillRect/>
          </a:stretch>
        </p:blipFill>
        <p:spPr bwMode="auto">
          <a:xfrm>
            <a:off x="6738730" y="3788834"/>
            <a:ext cx="1948070" cy="248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diamond(in)">
                                      <p:cBhvr>
                                        <p:cTn id="17" dur="20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diamond(in)">
                                      <p:cBhvr>
                                        <p:cTn id="22" dur="20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diamond(in)">
                                      <p:cBhvr>
                                        <p:cTn id="27"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838200"/>
          </a:xfrm>
        </p:spPr>
        <p:txBody>
          <a:bodyPr/>
          <a:lstStyle/>
          <a:p>
            <a:r>
              <a:rPr lang="en-GB" dirty="0" smtClean="0"/>
              <a:t>First Contact!</a:t>
            </a:r>
            <a:endParaRPr lang="en-GB" dirty="0"/>
          </a:p>
        </p:txBody>
      </p:sp>
      <p:sp>
        <p:nvSpPr>
          <p:cNvPr id="7" name="Content Placeholder 6"/>
          <p:cNvSpPr>
            <a:spLocks noGrp="1"/>
          </p:cNvSpPr>
          <p:nvPr>
            <p:ph idx="1"/>
          </p:nvPr>
        </p:nvSpPr>
        <p:spPr>
          <a:xfrm>
            <a:off x="457200" y="2362200"/>
            <a:ext cx="8229600" cy="3718560"/>
          </a:xfrm>
        </p:spPr>
        <p:txBody>
          <a:bodyPr>
            <a:normAutofit/>
          </a:bodyPr>
          <a:lstStyle/>
          <a:p>
            <a:pPr>
              <a:buNone/>
            </a:pPr>
            <a:r>
              <a:rPr lang="en-GB" b="1" u="sng" dirty="0" smtClean="0"/>
              <a:t>Introduction</a:t>
            </a:r>
            <a:r>
              <a:rPr lang="en-GB" dirty="0" smtClean="0"/>
              <a:t> – </a:t>
            </a:r>
          </a:p>
          <a:p>
            <a:pPr>
              <a:buNone/>
            </a:pPr>
            <a:r>
              <a:rPr lang="en-GB" dirty="0" smtClean="0"/>
              <a:t>Brief background to establish your credentials</a:t>
            </a:r>
          </a:p>
          <a:p>
            <a:pPr>
              <a:buNone/>
            </a:pPr>
            <a:r>
              <a:rPr lang="en-GB" dirty="0" smtClean="0"/>
              <a:t>Ascertain Associate background and their</a:t>
            </a:r>
          </a:p>
          <a:p>
            <a:pPr>
              <a:buNone/>
            </a:pPr>
            <a:r>
              <a:rPr lang="en-GB" dirty="0" smtClean="0"/>
              <a:t>aspirations – perceived strengths/development</a:t>
            </a:r>
          </a:p>
          <a:p>
            <a:pPr>
              <a:buNone/>
            </a:pPr>
            <a:endParaRPr lang="en-GB" dirty="0" smtClean="0"/>
          </a:p>
          <a:p>
            <a:pPr>
              <a:buNone/>
            </a:pPr>
            <a:r>
              <a:rPr lang="en-GB" b="1" u="sng" dirty="0" smtClean="0"/>
              <a:t>Legal Aspects </a:t>
            </a:r>
            <a:r>
              <a:rPr lang="en-GB" dirty="0" smtClean="0"/>
              <a:t>– </a:t>
            </a:r>
          </a:p>
          <a:p>
            <a:pPr>
              <a:buNone/>
            </a:pPr>
            <a:r>
              <a:rPr lang="en-GB" dirty="0" smtClean="0"/>
              <a:t>Documents and Eyesight checks 	</a:t>
            </a:r>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10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7800"/>
            <a:ext cx="8229600" cy="838200"/>
          </a:xfrm>
        </p:spPr>
        <p:txBody>
          <a:bodyPr/>
          <a:lstStyle/>
          <a:p>
            <a:r>
              <a:rPr lang="en-GB" dirty="0" smtClean="0"/>
              <a:t>First Contact!</a:t>
            </a:r>
            <a:endParaRPr lang="en-GB" dirty="0"/>
          </a:p>
        </p:txBody>
      </p:sp>
      <p:sp>
        <p:nvSpPr>
          <p:cNvPr id="7" name="Content Placeholder 6"/>
          <p:cNvSpPr>
            <a:spLocks noGrp="1"/>
          </p:cNvSpPr>
          <p:nvPr>
            <p:ph idx="1"/>
          </p:nvPr>
        </p:nvSpPr>
        <p:spPr>
          <a:xfrm>
            <a:off x="457200" y="2362200"/>
            <a:ext cx="8229600" cy="4191000"/>
          </a:xfrm>
        </p:spPr>
        <p:txBody>
          <a:bodyPr>
            <a:normAutofit fontScale="77500" lnSpcReduction="20000"/>
          </a:bodyPr>
          <a:lstStyle/>
          <a:p>
            <a:pPr>
              <a:buNone/>
            </a:pPr>
            <a:r>
              <a:rPr lang="en-US" b="1" dirty="0" smtClean="0"/>
              <a:t>RIDE/DRIVE REQUIREMENTS </a:t>
            </a:r>
            <a:r>
              <a:rPr lang="en-US" dirty="0" smtClean="0"/>
              <a:t>–</a:t>
            </a:r>
          </a:p>
          <a:p>
            <a:pPr>
              <a:buNone/>
            </a:pPr>
            <a:r>
              <a:rPr lang="en-US" dirty="0" smtClean="0"/>
              <a:t> </a:t>
            </a:r>
          </a:p>
          <a:p>
            <a:pPr>
              <a:buNone/>
            </a:pPr>
            <a:r>
              <a:rPr lang="en-US" b="1" u="sng" dirty="0" smtClean="0"/>
              <a:t>Ride/Drive for yourself </a:t>
            </a:r>
            <a:r>
              <a:rPr lang="en-US" dirty="0" smtClean="0"/>
              <a:t>– Not to impress</a:t>
            </a:r>
          </a:p>
          <a:p>
            <a:pPr>
              <a:buNone/>
            </a:pPr>
            <a:r>
              <a:rPr lang="en-US" b="1" u="sng" dirty="0" smtClean="0"/>
              <a:t>Do nothing uncomfortable with </a:t>
            </a:r>
            <a:r>
              <a:rPr lang="en-US" dirty="0" smtClean="0"/>
              <a:t>– Don’t push</a:t>
            </a:r>
          </a:p>
          <a:p>
            <a:pPr>
              <a:buNone/>
            </a:pPr>
            <a:r>
              <a:rPr lang="en-US" dirty="0" smtClean="0"/>
              <a:t>them to learn beyond their capability. Develop them</a:t>
            </a:r>
          </a:p>
          <a:p>
            <a:pPr>
              <a:buNone/>
            </a:pPr>
            <a:r>
              <a:rPr lang="en-US" b="1" u="sng" dirty="0" smtClean="0"/>
              <a:t>Ignore Tutor position</a:t>
            </a:r>
            <a:r>
              <a:rPr lang="en-US" u="sng" dirty="0" smtClean="0"/>
              <a:t> </a:t>
            </a:r>
            <a:r>
              <a:rPr lang="en-US" dirty="0" smtClean="0"/>
              <a:t>– Explain your position re view,</a:t>
            </a:r>
          </a:p>
          <a:p>
            <a:pPr>
              <a:buNone/>
            </a:pPr>
            <a:r>
              <a:rPr lang="en-US" dirty="0" smtClean="0"/>
              <a:t>control use etc. </a:t>
            </a:r>
          </a:p>
          <a:p>
            <a:pPr>
              <a:buNone/>
            </a:pPr>
            <a:r>
              <a:rPr lang="en-US" b="1" u="sng" dirty="0" smtClean="0"/>
              <a:t>Conduct of ride/drive </a:t>
            </a:r>
            <a:r>
              <a:rPr lang="en-US" dirty="0" smtClean="0"/>
              <a:t>– Observe all traffic signals and speed</a:t>
            </a:r>
          </a:p>
          <a:p>
            <a:pPr>
              <a:buNone/>
            </a:pPr>
            <a:r>
              <a:rPr lang="en-US" dirty="0" smtClean="0"/>
              <a:t> limits particularly when considering  overtakes</a:t>
            </a:r>
          </a:p>
          <a:p>
            <a:pPr>
              <a:buNone/>
            </a:pPr>
            <a:r>
              <a:rPr lang="en-US" b="1" u="sng" dirty="0" smtClean="0"/>
              <a:t>Separation strategy</a:t>
            </a:r>
            <a:r>
              <a:rPr lang="en-US" dirty="0" smtClean="0"/>
              <a:t>  - Have an end location, ensure you have</a:t>
            </a:r>
          </a:p>
          <a:p>
            <a:pPr>
              <a:buNone/>
            </a:pPr>
            <a:r>
              <a:rPr lang="en-US" dirty="0" smtClean="0"/>
              <a:t>swapped numbers, stop safely if separated etc. (bikes)</a:t>
            </a:r>
            <a:endParaRPr lang="en-GB" b="1" u="sng" dirty="0" smtClean="0"/>
          </a:p>
          <a:p>
            <a:pPr>
              <a:buNone/>
            </a:pPr>
            <a:endParaRPr lang="en-GB" dirty="0" smtClean="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1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1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linds(horizontal)">
                                      <p:cBhvr>
                                        <p:cTn id="42" dur="1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linds(horizontal)">
                                      <p:cBhvr>
                                        <p:cTn id="47" dur="10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linds(horizontal)">
                                      <p:cBhvr>
                                        <p:cTn id="52" dur="10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blinds(horizontal)">
                                      <p:cBhvr>
                                        <p:cTn id="57" dur="1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0" y="2362200"/>
            <a:ext cx="8229600" cy="3717925"/>
          </a:xfrm>
        </p:spPr>
        <p:txBody>
          <a:bodyPr>
            <a:normAutofit/>
          </a:bodyPr>
          <a:lstStyle/>
          <a:p>
            <a:pPr>
              <a:buNone/>
            </a:pPr>
            <a:r>
              <a:rPr lang="en-GB" dirty="0" smtClean="0"/>
              <a:t>			</a:t>
            </a:r>
          </a:p>
        </p:txBody>
      </p:sp>
      <p:sp>
        <p:nvSpPr>
          <p:cNvPr id="6" name="Title 5"/>
          <p:cNvSpPr>
            <a:spLocks noGrp="1"/>
          </p:cNvSpPr>
          <p:nvPr>
            <p:ph type="title" idx="4294967295"/>
          </p:nvPr>
        </p:nvSpPr>
        <p:spPr>
          <a:xfrm>
            <a:off x="1600200" y="1447800"/>
            <a:ext cx="5867400" cy="838200"/>
          </a:xfrm>
        </p:spPr>
        <p:txBody>
          <a:bodyPr/>
          <a:lstStyle/>
          <a:p>
            <a:r>
              <a:rPr lang="en-GB" dirty="0" smtClean="0"/>
              <a:t>First Contact!</a:t>
            </a:r>
            <a:endParaRPr lang="en-GB" dirty="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pic>
        <p:nvPicPr>
          <p:cNvPr id="31746" name="Picture 2"/>
          <p:cNvPicPr>
            <a:picLocks noChangeAspect="1" noChangeArrowheads="1"/>
          </p:cNvPicPr>
          <p:nvPr/>
        </p:nvPicPr>
        <p:blipFill>
          <a:blip r:embed="rId4" cstate="print"/>
          <a:srcRect l="15813" t="35417" r="46706" b="27083"/>
          <a:stretch>
            <a:fillRect/>
          </a:stretch>
        </p:blipFill>
        <p:spPr bwMode="auto">
          <a:xfrm>
            <a:off x="1447800" y="2667000"/>
            <a:ext cx="6231467"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0" y="2362200"/>
            <a:ext cx="8229600" cy="3717925"/>
          </a:xfrm>
        </p:spPr>
        <p:txBody>
          <a:bodyPr>
            <a:normAutofit/>
          </a:bodyPr>
          <a:lstStyle/>
          <a:p>
            <a:pPr>
              <a:buNone/>
            </a:pPr>
            <a:r>
              <a:rPr lang="en-GB" dirty="0" smtClean="0"/>
              <a:t>			</a:t>
            </a:r>
          </a:p>
        </p:txBody>
      </p:sp>
      <p:sp>
        <p:nvSpPr>
          <p:cNvPr id="6" name="Title 5"/>
          <p:cNvSpPr>
            <a:spLocks noGrp="1"/>
          </p:cNvSpPr>
          <p:nvPr>
            <p:ph type="title" idx="4294967295"/>
          </p:nvPr>
        </p:nvSpPr>
        <p:spPr>
          <a:xfrm>
            <a:off x="1600200" y="1447800"/>
            <a:ext cx="5867400" cy="838200"/>
          </a:xfrm>
        </p:spPr>
        <p:txBody>
          <a:bodyPr/>
          <a:lstStyle/>
          <a:p>
            <a:r>
              <a:rPr lang="en-GB" dirty="0" smtClean="0"/>
              <a:t>First Contact!</a:t>
            </a:r>
            <a:endParaRPr lang="en-GB" dirty="0"/>
          </a:p>
        </p:txBody>
      </p:sp>
      <p:pic>
        <p:nvPicPr>
          <p:cNvPr id="4" name="Picture 3" descr="logoexam.png"/>
          <p:cNvPicPr>
            <a:picLocks noChangeAspect="1"/>
          </p:cNvPicPr>
          <p:nvPr/>
        </p:nvPicPr>
        <p:blipFill>
          <a:blip r:embed="rId2" cstate="print"/>
          <a:stretch>
            <a:fillRect/>
          </a:stretch>
        </p:blipFill>
        <p:spPr>
          <a:xfrm>
            <a:off x="304801" y="304800"/>
            <a:ext cx="1600200" cy="961778"/>
          </a:xfrm>
          <a:prstGeom prst="rect">
            <a:avLst/>
          </a:prstGeom>
        </p:spPr>
      </p:pic>
      <p:pic>
        <p:nvPicPr>
          <p:cNvPr id="5" name="Picture 4" descr="EYARD Logo.jpg"/>
          <p:cNvPicPr>
            <a:picLocks noChangeAspect="1"/>
          </p:cNvPicPr>
          <p:nvPr/>
        </p:nvPicPr>
        <p:blipFill>
          <a:blip r:embed="rId3" cstate="print"/>
          <a:stretch>
            <a:fillRect/>
          </a:stretch>
        </p:blipFill>
        <p:spPr>
          <a:xfrm>
            <a:off x="5105400" y="304800"/>
            <a:ext cx="3733800" cy="957977"/>
          </a:xfrm>
          <a:prstGeom prst="rect">
            <a:avLst/>
          </a:prstGeom>
        </p:spPr>
      </p:pic>
      <p:sp>
        <p:nvSpPr>
          <p:cNvPr id="8" name="TextBox 7"/>
          <p:cNvSpPr txBox="1"/>
          <p:nvPr/>
        </p:nvSpPr>
        <p:spPr>
          <a:xfrm>
            <a:off x="1371600" y="2743200"/>
            <a:ext cx="6705600" cy="369332"/>
          </a:xfrm>
          <a:prstGeom prst="rect">
            <a:avLst/>
          </a:prstGeom>
          <a:noFill/>
        </p:spPr>
        <p:txBody>
          <a:bodyPr wrap="square" rtlCol="0">
            <a:spAutoFit/>
          </a:bodyPr>
          <a:lstStyle/>
          <a:p>
            <a:endParaRPr lang="en-GB" dirty="0"/>
          </a:p>
        </p:txBody>
      </p:sp>
      <p:sp>
        <p:nvSpPr>
          <p:cNvPr id="11" name="TextBox 10"/>
          <p:cNvSpPr txBox="1"/>
          <p:nvPr/>
        </p:nvSpPr>
        <p:spPr>
          <a:xfrm>
            <a:off x="838200" y="2286000"/>
            <a:ext cx="7696199" cy="4462760"/>
          </a:xfrm>
          <a:prstGeom prst="rect">
            <a:avLst/>
          </a:prstGeom>
          <a:noFill/>
        </p:spPr>
        <p:txBody>
          <a:bodyPr wrap="square" rtlCol="0">
            <a:spAutoFit/>
          </a:bodyPr>
          <a:lstStyle/>
          <a:p>
            <a:pPr algn="ctr"/>
            <a:r>
              <a:rPr lang="en-US" sz="3200" dirty="0" smtClean="0"/>
              <a:t>Safety First – Tutor Safeguarding</a:t>
            </a:r>
          </a:p>
          <a:p>
            <a:endParaRPr lang="en-US" dirty="0" smtClean="0"/>
          </a:p>
          <a:p>
            <a:r>
              <a:rPr lang="en-US" dirty="0" smtClean="0"/>
              <a:t>Your personal safety is paramount.</a:t>
            </a:r>
          </a:p>
          <a:p>
            <a:r>
              <a:rPr lang="en-US" dirty="0" smtClean="0"/>
              <a:t>As a tutor you are potentially meeting strangers  who could be anyone.</a:t>
            </a:r>
          </a:p>
          <a:p>
            <a:r>
              <a:rPr lang="en-US" dirty="0" smtClean="0"/>
              <a:t>E-YARD  registration protocol records details of associate members and with the financial transaction there is a confirmation of identity.</a:t>
            </a:r>
          </a:p>
          <a:p>
            <a:r>
              <a:rPr lang="en-US" dirty="0" smtClean="0"/>
              <a:t>We do however offer taster ride and drive assessments to encourage new membership.</a:t>
            </a:r>
          </a:p>
          <a:p>
            <a:r>
              <a:rPr lang="en-US" dirty="0" smtClean="0"/>
              <a:t>Please consider a brief entry on </a:t>
            </a:r>
            <a:r>
              <a:rPr lang="en-US" dirty="0" err="1" smtClean="0"/>
              <a:t>Facebook</a:t>
            </a:r>
            <a:r>
              <a:rPr lang="en-US" dirty="0" smtClean="0"/>
              <a:t> , Messenger or private message/text  to a nominated person with details of time of session, meet and end point – a photo when you meet up (which can be used for the blog later – don’t make it an obvious issue) is a consideration</a:t>
            </a:r>
          </a:p>
          <a:p>
            <a:r>
              <a:rPr lang="en-US" dirty="0" smtClean="0"/>
              <a:t>Initial assessments should take place on main roads and debrief should be at public places such as cafes – not roadside lay-bys for example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4025</TotalTime>
  <Words>1574</Words>
  <Application>Microsoft Office PowerPoint</Application>
  <PresentationFormat>On-screen Show (4:3)</PresentationFormat>
  <Paragraphs>262</Paragraphs>
  <Slides>46</Slides>
  <Notes>11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Apex</vt:lpstr>
      <vt:lpstr>E - YARD</vt:lpstr>
      <vt:lpstr>What is a Tutor?</vt:lpstr>
      <vt:lpstr>What makes a good Tutor?</vt:lpstr>
      <vt:lpstr>What makes a good Tutor? First Impressions Count!</vt:lpstr>
      <vt:lpstr>What makes a good Tutor? First Impressions Count!</vt:lpstr>
      <vt:lpstr>First Contact!</vt:lpstr>
      <vt:lpstr>First Contact!</vt:lpstr>
      <vt:lpstr>First Contact!</vt:lpstr>
      <vt:lpstr>First Contact!</vt:lpstr>
      <vt:lpstr>Training Logs</vt:lpstr>
      <vt:lpstr>Training Logs</vt:lpstr>
      <vt:lpstr>Training Logs</vt:lpstr>
      <vt:lpstr>Training Logs</vt:lpstr>
      <vt:lpstr>Praise – Critique - Praise</vt:lpstr>
      <vt:lpstr>Bite Size Chunks</vt:lpstr>
      <vt:lpstr>K.I.S.S.</vt:lpstr>
      <vt:lpstr>Identifying Faults</vt:lpstr>
      <vt:lpstr>Identifying Faults</vt:lpstr>
      <vt:lpstr>Lesson Planning</vt:lpstr>
      <vt:lpstr>Lesson Planning</vt:lpstr>
      <vt:lpstr>Lesson Planning</vt:lpstr>
      <vt:lpstr>Routes</vt:lpstr>
      <vt:lpstr>Follow My Instructions</vt:lpstr>
      <vt:lpstr>Follow My Instructions</vt:lpstr>
      <vt:lpstr>Rote</vt:lpstr>
      <vt:lpstr>Rote</vt:lpstr>
      <vt:lpstr>Feedback</vt:lpstr>
      <vt:lpstr>Grading</vt:lpstr>
      <vt:lpstr>Grading</vt:lpstr>
      <vt:lpstr>Grading</vt:lpstr>
      <vt:lpstr>Grading</vt:lpstr>
      <vt:lpstr>Peer Review</vt:lpstr>
      <vt:lpstr>Peer Review</vt:lpstr>
      <vt:lpstr>Peer Review</vt:lpstr>
      <vt:lpstr>Peer Review</vt:lpstr>
      <vt:lpstr>Peer Review</vt:lpstr>
      <vt:lpstr>Group Riding</vt:lpstr>
      <vt:lpstr>Group Riding</vt:lpstr>
      <vt:lpstr>Group Riding</vt:lpstr>
      <vt:lpstr>Group Riding</vt:lpstr>
      <vt:lpstr>Slide 41</vt:lpstr>
      <vt:lpstr>Slide 42</vt:lpstr>
      <vt:lpstr>Slide 43</vt:lpstr>
      <vt:lpstr>Slide 44</vt:lpstr>
      <vt:lpstr>Slide 45</vt:lpstr>
      <vt:lpstr>Any 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 YARD</dc:title>
  <dc:creator>user</dc:creator>
  <cp:lastModifiedBy>user</cp:lastModifiedBy>
  <cp:revision>45</cp:revision>
  <dcterms:created xsi:type="dcterms:W3CDTF">2018-07-17T20:42:48Z</dcterms:created>
  <dcterms:modified xsi:type="dcterms:W3CDTF">2019-03-03T21:56:45Z</dcterms:modified>
</cp:coreProperties>
</file>