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 air balloons viewed from below against a blue sky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Close-up of the top of a hot air balloon viewed from above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Hot air balloons viewed from below against a blue sky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 air balloons viewed from below against a blue sky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 air balloon viewed from above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 air balloon viewed from below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Hot air balloons viewed from below against a blue sky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dam Abel, RoSPA Advanced Tutor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ctr"/>
            <a:r>
              <a:rPr>
                <a:solidFill>
                  <a:schemeClr val="accent4"/>
                </a:solidFill>
              </a:rPr>
              <a:t>A</a:t>
            </a:r>
            <a:r>
              <a:t>dam </a:t>
            </a:r>
            <a:r>
              <a:rPr>
                <a:solidFill>
                  <a:schemeClr val="accent4"/>
                </a:solidFill>
              </a:rPr>
              <a:t>A</a:t>
            </a:r>
            <a:r>
              <a:t>bel, RoSPA </a:t>
            </a:r>
            <a:r>
              <a:rPr>
                <a:solidFill>
                  <a:schemeClr val="accent4"/>
                </a:solidFill>
              </a:rPr>
              <a:t>A</a:t>
            </a:r>
            <a:r>
              <a:t>dvanced </a:t>
            </a:r>
            <a:r>
              <a:rPr>
                <a:solidFill>
                  <a:schemeClr val="accent4"/>
                </a:solidFill>
              </a:rPr>
              <a:t>T</a:t>
            </a:r>
            <a:r>
              <a:t>utor</a:t>
            </a:r>
          </a:p>
        </p:txBody>
      </p:sp>
      <p:sp>
        <p:nvSpPr>
          <p:cNvPr id="152" name="PLANNING FOR TUTORS"/>
          <p:cNvSpPr txBox="1"/>
          <p:nvPr>
            <p:ph type="subTitle" sz="quarter" idx="1"/>
          </p:nvPr>
        </p:nvSpPr>
        <p:spPr>
          <a:xfrm>
            <a:off x="1206500" y="9820055"/>
            <a:ext cx="21971000" cy="1905001"/>
          </a:xfrm>
          <a:prstGeom prst="rect">
            <a:avLst/>
          </a:prstGeom>
        </p:spPr>
        <p:txBody>
          <a:bodyPr/>
          <a:lstStyle/>
          <a:p>
            <a:pPr algn="ctr" defTabSz="495300">
              <a:defRPr sz="3300"/>
            </a:pPr>
            <a:br/>
            <a:r>
              <a:rPr sz="8400" u="sng"/>
              <a:t>PLANNING FOR TUTORS</a:t>
            </a:r>
          </a:p>
        </p:txBody>
      </p:sp>
      <p:pic>
        <p:nvPicPr>
          <p:cNvPr id="153" name="02655b_bc41a15111184c1f9e4a28c6fc22d970~mv2.png.png" descr="02655b_bc41a15111184c1f9e4a28c6fc22d970~mv2.pn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24533" y="1076943"/>
            <a:ext cx="4216401" cy="261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G_5385.PNG" descr="IMG_5385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55148" y="3722961"/>
            <a:ext cx="4155172" cy="2969453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E-YARD…"/>
          <p:cNvSpPr txBox="1"/>
          <p:nvPr>
            <p:ph type="ctrTitle"/>
          </p:nvPr>
        </p:nvSpPr>
        <p:spPr>
          <a:xfrm>
            <a:off x="1206496" y="7227502"/>
            <a:ext cx="21852475" cy="2616201"/>
          </a:xfrm>
          <a:prstGeom prst="rect">
            <a:avLst/>
          </a:prstGeom>
        </p:spPr>
        <p:txBody>
          <a:bodyPr/>
          <a:lstStyle/>
          <a:p>
            <a:pPr algn="ctr" defTabSz="297179">
              <a:lnSpc>
                <a:spcPct val="100000"/>
              </a:lnSpc>
              <a:defRPr b="0" spc="0" sz="8125">
                <a:solidFill>
                  <a:srgbClr val="FFDA1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FFFFFF"/>
                </a:solidFill>
              </a:rPr>
              <a:t>E-</a:t>
            </a:r>
            <a:r>
              <a:rPr>
                <a:solidFill>
                  <a:schemeClr val="accent4"/>
                </a:solidFill>
              </a:rPr>
              <a:t>YARD</a:t>
            </a:r>
          </a:p>
          <a:p>
            <a:pPr algn="ctr" defTabSz="297179">
              <a:lnSpc>
                <a:spcPct val="100000"/>
              </a:lnSpc>
              <a:defRPr b="0" spc="0" sz="8125">
                <a:solidFill>
                  <a:srgbClr val="FFDA1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FFFFFF"/>
                </a:solidFill>
              </a:rPr>
              <a:t>East </a:t>
            </a:r>
            <a:r>
              <a:rPr>
                <a:solidFill>
                  <a:schemeClr val="accent4"/>
                </a:solidFill>
              </a:rPr>
              <a:t>Y</a:t>
            </a:r>
            <a:r>
              <a:rPr>
                <a:solidFill>
                  <a:srgbClr val="FFFFFF"/>
                </a:solidFill>
              </a:rPr>
              <a:t>orkshire </a:t>
            </a:r>
            <a:r>
              <a:rPr>
                <a:solidFill>
                  <a:schemeClr val="accent4"/>
                </a:solidFill>
              </a:rPr>
              <a:t>A</a:t>
            </a:r>
            <a:r>
              <a:rPr>
                <a:solidFill>
                  <a:srgbClr val="FFFFFF"/>
                </a:solidFill>
              </a:rPr>
              <a:t>dvanced </a:t>
            </a:r>
            <a:r>
              <a:rPr>
                <a:solidFill>
                  <a:schemeClr val="accent4"/>
                </a:solidFill>
              </a:rPr>
              <a:t>R</a:t>
            </a:r>
            <a:r>
              <a:rPr>
                <a:solidFill>
                  <a:srgbClr val="FFFFFF"/>
                </a:solidFill>
              </a:rPr>
              <a:t>iders and </a:t>
            </a:r>
            <a:r>
              <a:rPr>
                <a:solidFill>
                  <a:schemeClr val="accent4"/>
                </a:solidFill>
              </a:rPr>
              <a:t>D</a:t>
            </a:r>
            <a:r>
              <a:rPr>
                <a:solidFill>
                  <a:srgbClr val="FFFFFF"/>
                </a:solidFill>
              </a:rPr>
              <a:t>rivers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2" grpId="2"/>
      <p:bldP build="p" bldLvl="5" animBg="1" rev="0" advAuto="0" spid="151" grpId="3"/>
      <p:bldP build="p" bldLvl="5" animBg="1" rev="0" advAuto="0" spid="15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AKE &amp; USE"/>
          <p:cNvSpPr txBox="1"/>
          <p:nvPr>
            <p:ph type="title"/>
          </p:nvPr>
        </p:nvSpPr>
        <p:spPr>
          <a:xfrm>
            <a:off x="2051632" y="10621451"/>
            <a:ext cx="20280736" cy="2753218"/>
          </a:xfrm>
          <a:prstGeom prst="rect">
            <a:avLst/>
          </a:prstGeom>
        </p:spPr>
        <p:txBody>
          <a:bodyPr/>
          <a:lstStyle>
            <a:lvl1pPr algn="ctr">
              <a:defRPr b="1" u="sng">
                <a:solidFill>
                  <a:schemeClr val="accent4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TAKE &amp; USE</a:t>
            </a:r>
          </a:p>
        </p:txBody>
      </p:sp>
      <p:pic>
        <p:nvPicPr>
          <p:cNvPr id="174" name="Image 02-02-2024 at 18.49.jpg" descr="Image 02-02-2024 at 18.49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8231" y="1370713"/>
            <a:ext cx="21261538" cy="4449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 02-02-2024 at 18.49.jpg" descr="Image 02-02-2024 at 18.49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16504" y="5905500"/>
            <a:ext cx="14236800" cy="4449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“AS SOON AS CONDITIONS CHANGE, A NEW RIDING PLAN IS REQUIRED; SO EFFECTIVE PLANNING IS A CONTINUAL PROCESS OF FORMING AND RE-FORMING PLANS”…"/>
          <p:cNvSpPr txBox="1"/>
          <p:nvPr>
            <p:ph type="title"/>
          </p:nvPr>
        </p:nvSpPr>
        <p:spPr>
          <a:xfrm>
            <a:off x="1206496" y="1295648"/>
            <a:ext cx="21971004" cy="11300629"/>
          </a:xfrm>
          <a:prstGeom prst="rect">
            <a:avLst/>
          </a:prstGeom>
        </p:spPr>
        <p:txBody>
          <a:bodyPr/>
          <a:lstStyle/>
          <a:p>
            <a:pPr/>
            <a:r>
              <a:t>“AS SOON AS CONDITIONS CHANGE, A NEW RIDING PLAN IS REQUIRED; SO EFFECTIVE PLANNING IS A CONTINUAL PROCESS OF FORMING AND RE-FORMING PLANS”</a:t>
            </a:r>
          </a:p>
          <a:p>
            <a:pPr/>
            <a:br>
              <a:rPr spc="-140" sz="7000">
                <a:solidFill>
                  <a:schemeClr val="accent4"/>
                </a:solidFill>
              </a:rPr>
            </a:br>
            <a:r>
              <a:rPr spc="-140" sz="7000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“NO PLAN SURVIVES FIRST CONTACT WITH THE ENEMY.”…"/>
          <p:cNvSpPr txBox="1"/>
          <p:nvPr>
            <p:ph type="title"/>
          </p:nvPr>
        </p:nvSpPr>
        <p:spPr>
          <a:xfrm>
            <a:off x="1619763" y="1362605"/>
            <a:ext cx="21144474" cy="10990790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“NO PLAN SURVIVES FIRST CONTACT WITH THE ENEMY.”</a:t>
            </a:r>
          </a:p>
          <a:p>
            <a:pPr/>
            <a:br>
              <a:rPr spc="-140" sz="7000">
                <a:solidFill>
                  <a:schemeClr val="accent4"/>
                </a:solidFill>
              </a:rPr>
            </a:br>
            <a:r>
              <a:rPr spc="-140" sz="7000">
                <a:solidFill>
                  <a:schemeClr val="accent4"/>
                </a:solidFill>
              </a:rPr>
              <a:t>HELMUTH VON MOLTKE, 19TH CENTUARY PRUSSIAN COMMANDER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“WHAT IS A HAZARD?…"/>
          <p:cNvSpPr txBox="1"/>
          <p:nvPr>
            <p:ph type="title"/>
          </p:nvPr>
        </p:nvSpPr>
        <p:spPr>
          <a:xfrm>
            <a:off x="1206496" y="1222721"/>
            <a:ext cx="21971004" cy="11366385"/>
          </a:xfrm>
          <a:prstGeom prst="rect">
            <a:avLst/>
          </a:prstGeom>
        </p:spPr>
        <p:txBody>
          <a:bodyPr/>
          <a:lstStyle/>
          <a:p>
            <a:pPr defTabSz="1609303">
              <a:defRPr spc="-153" sz="7656">
                <a:solidFill>
                  <a:schemeClr val="accent4"/>
                </a:solidFill>
              </a:defRPr>
            </a:pPr>
            <a:r>
              <a:t>“WHAT IS A HAZARD?</a:t>
            </a:r>
          </a:p>
          <a:p>
            <a:pPr defTabSz="1609303">
              <a:defRPr spc="-153" sz="7656"/>
            </a:pPr>
          </a:p>
          <a:p>
            <a:pPr defTabSz="1609303">
              <a:defRPr spc="-153" sz="7656"/>
            </a:pPr>
            <a:r>
              <a:t>A HAZARD IS ANYTHING WHICH IS AN ACTUAL OR POTENTIAL DANGER. IT’S USEFUL TO THINK IN TERMS OF THREE TYPES OF HAZARD:</a:t>
            </a:r>
          </a:p>
          <a:p>
            <a:pPr defTabSz="1609303">
              <a:defRPr spc="-153" sz="7656"/>
            </a:pPr>
          </a:p>
          <a:p>
            <a:pPr marL="972312" indent="-972312" defTabSz="1609303">
              <a:buSzPct val="123000"/>
              <a:defRPr spc="-153" sz="7656"/>
            </a:pPr>
            <a:r>
              <a:t>PHYSICAL FEATURES</a:t>
            </a:r>
          </a:p>
          <a:p>
            <a:pPr marL="972312" indent="-972312" defTabSz="1609303">
              <a:buSzPct val="123000"/>
              <a:defRPr spc="-153" sz="7656"/>
            </a:pPr>
            <a:r>
              <a:t>THE POSITION OR MOVEMENT OF OTHER ROAD USERS</a:t>
            </a:r>
          </a:p>
          <a:p>
            <a:pPr marL="972312" indent="-972312" defTabSz="1609303">
              <a:buSzPct val="123000"/>
              <a:defRPr spc="-153" sz="7656"/>
            </a:pPr>
            <a:r>
              <a:t>WEATHER CONDITIONS”</a:t>
            </a:r>
          </a:p>
          <a:p>
            <a:pPr marL="972312" indent="-972312" defTabSz="1609303">
              <a:buSzPct val="123000"/>
              <a:defRPr spc="-153" sz="7656"/>
            </a:pPr>
          </a:p>
          <a:p>
            <a:pPr defTabSz="1609303">
              <a:defRPr spc="-153" sz="7656"/>
            </a:pPr>
            <a:r>
              <a:rPr spc="-92" sz="4620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1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NTICIPATE HAZARDS…"/>
          <p:cNvSpPr txBox="1"/>
          <p:nvPr>
            <p:ph type="title"/>
          </p:nvPr>
        </p:nvSpPr>
        <p:spPr>
          <a:xfrm>
            <a:off x="1206496" y="1174686"/>
            <a:ext cx="21971004" cy="11366628"/>
          </a:xfrm>
          <a:prstGeom prst="rect">
            <a:avLst/>
          </a:prstGeom>
        </p:spPr>
        <p:txBody>
          <a:bodyPr/>
          <a:lstStyle/>
          <a:p>
            <a:pPr defTabSz="1194786">
              <a:defRPr spc="-113" sz="5684">
                <a:solidFill>
                  <a:schemeClr val="accent4"/>
                </a:solidFill>
              </a:defRPr>
            </a:pPr>
            <a:r>
              <a:t>ANTICIPATE HAZARDS</a:t>
            </a:r>
          </a:p>
          <a:p>
            <a:pPr defTabSz="1194786">
              <a:defRPr spc="-113" sz="5684"/>
            </a:pPr>
          </a:p>
          <a:p>
            <a:pPr defTabSz="1194786">
              <a:defRPr spc="-113" sz="5684"/>
            </a:pPr>
            <a:r>
              <a:t>“ANTICIPATING HAZARDS GIVES YOU EXTRA TIME. THE MORE TIME YOU HAVE TO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REACT</a:t>
            </a:r>
            <a:r>
              <a:t> </a:t>
            </a:r>
            <a:r>
              <a:rPr i="1">
                <a:latin typeface="+mn-lt"/>
                <a:ea typeface="+mn-ea"/>
                <a:cs typeface="+mn-cs"/>
                <a:sym typeface="Helvetica Neue"/>
              </a:rPr>
              <a:t>TO</a:t>
            </a:r>
            <a:r>
              <a:t> A HAZARD, THE MORE LIKELY YOU CAN DEAL WITH IT SAFELY.”</a:t>
            </a:r>
          </a:p>
          <a:p>
            <a:pPr defTabSz="1194786">
              <a:defRPr spc="-113" sz="5684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WOULD “MANAGE” BE A BETTER WORD THAN “REACT TO”?</a:t>
            </a:r>
          </a:p>
          <a:p>
            <a:pPr defTabSz="1194786">
              <a:defRPr spc="-113" sz="5684"/>
            </a:pPr>
            <a:br/>
            <a:r>
              <a:rPr>
                <a:solidFill>
                  <a:schemeClr val="accent4"/>
                </a:solidFill>
              </a:rPr>
              <a:t>IMPROVING ANTICIPATION</a:t>
            </a:r>
          </a:p>
          <a:p>
            <a:pPr marL="721868" indent="-721868" defTabSz="1194786">
              <a:buSzPct val="123000"/>
              <a:defRPr spc="-113" sz="5684"/>
            </a:pPr>
            <a:r>
              <a:t>HAZARD PERCEPTION</a:t>
            </a:r>
          </a:p>
          <a:p>
            <a:pPr marL="721868" indent="-721868" defTabSz="1194786">
              <a:buSzPct val="123000"/>
              <a:defRPr spc="-113" sz="5684"/>
            </a:pPr>
            <a:r>
              <a:t>EXPERIENCE - RECOGNITION OF A COMPLEX SITUATION</a:t>
            </a:r>
          </a:p>
          <a:p>
            <a:pPr marL="721868" indent="-721868" defTabSz="1194786">
              <a:buSzPct val="123000"/>
              <a:defRPr spc="-113" sz="5684"/>
            </a:pPr>
            <a:r>
              <a:t>CONSTANT AND ACTIVE OBSERVATION</a:t>
            </a:r>
          </a:p>
          <a:p>
            <a:pPr marL="721868" indent="-721868" defTabSz="1194786">
              <a:buSzPct val="123000"/>
              <a:defRPr spc="-113" sz="5684"/>
            </a:pPr>
            <a:r>
              <a:t>FAMILIAR HAZARDS</a:t>
            </a:r>
          </a:p>
          <a:p>
            <a:pPr marL="721868" indent="-721868" defTabSz="1194786">
              <a:buSzPct val="123000"/>
              <a:defRPr spc="-113" sz="5684"/>
            </a:pPr>
            <a:r>
              <a:t>OBSERVING OTHER ROAD USERS</a:t>
            </a:r>
          </a:p>
          <a:p>
            <a:pPr marL="721868" indent="-721868" defTabSz="1194786">
              <a:buSzPct val="123000"/>
              <a:defRPr spc="-113" sz="5684"/>
            </a:pPr>
            <a:r>
              <a:t>ASKING ‘WHAT IF?’ ”</a:t>
            </a:r>
          </a:p>
          <a:p>
            <a:pPr marL="721868" indent="-721868" defTabSz="1194786">
              <a:buSzPct val="123000"/>
              <a:defRPr spc="-113" sz="5684"/>
            </a:pPr>
          </a:p>
          <a:p>
            <a:pPr defTabSz="1194786">
              <a:defRPr spc="-113" sz="5684"/>
            </a:pPr>
            <a:r>
              <a:rPr spc="-68" sz="3430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“PRIORITISE HAZARDS…"/>
          <p:cNvSpPr txBox="1"/>
          <p:nvPr>
            <p:ph type="title"/>
          </p:nvPr>
        </p:nvSpPr>
        <p:spPr>
          <a:xfrm>
            <a:off x="1206496" y="1212126"/>
            <a:ext cx="21971004" cy="11291748"/>
          </a:xfrm>
          <a:prstGeom prst="rect">
            <a:avLst/>
          </a:prstGeom>
        </p:spPr>
        <p:txBody>
          <a:bodyPr/>
          <a:lstStyle/>
          <a:p>
            <a:pPr defTabSz="1414236">
              <a:defRPr spc="-134" sz="6728">
                <a:solidFill>
                  <a:schemeClr val="accent4"/>
                </a:solidFill>
              </a:defRPr>
            </a:pPr>
            <a:r>
              <a:t>“PRIORITISE HAZARDS</a:t>
            </a:r>
          </a:p>
          <a:p>
            <a:pPr defTabSz="1414236">
              <a:defRPr spc="-134" sz="6728"/>
            </a:pPr>
          </a:p>
          <a:p>
            <a:pPr defTabSz="1414236">
              <a:defRPr spc="-134" sz="6728"/>
            </a:pPr>
            <a:r>
              <a:t>WHERE THERE ARE MULTIPLE HAZARDS, DEAL WITH THEM IN ORDER OF IMPORTANCE. THE LEVEL OF DANGER ASSOCIATED WITH PARTICULAR HAZARDS VARIES WITH:</a:t>
            </a:r>
          </a:p>
          <a:p>
            <a:pPr marL="854455" indent="-854455" defTabSz="1414236">
              <a:buSzPct val="123000"/>
              <a:defRPr spc="-134" sz="6728"/>
            </a:pPr>
            <a:r>
              <a:t>THE HAZARD ITSELF</a:t>
            </a:r>
          </a:p>
          <a:p>
            <a:pPr marL="854455" indent="-854455" defTabSz="1414236">
              <a:buSzPct val="123000"/>
              <a:defRPr spc="-134" sz="6728"/>
            </a:pPr>
            <a:r>
              <a:t>HOW CLOSE IT IS TO YOU</a:t>
            </a:r>
          </a:p>
          <a:p>
            <a:pPr marL="854455" indent="-854455" defTabSz="1414236">
              <a:buSzPct val="123000"/>
              <a:defRPr spc="-134" sz="6728"/>
            </a:pPr>
            <a:r>
              <a:t>ROAD LAYOUT</a:t>
            </a:r>
          </a:p>
          <a:p>
            <a:pPr marL="854455" indent="-854455" defTabSz="1414236">
              <a:buSzPct val="123000"/>
              <a:defRPr spc="-134" sz="6728"/>
            </a:pPr>
            <a:r>
              <a:t>WHETHER THE HAZARD IS STATIONARY OR MOVING</a:t>
            </a:r>
          </a:p>
          <a:p>
            <a:pPr marL="854455" indent="-854455" defTabSz="1414236">
              <a:buSzPct val="123000"/>
              <a:defRPr spc="-134" sz="6728"/>
            </a:pPr>
            <a:r>
              <a:t>HOW FAST YOU ARE APPROACHING IT”</a:t>
            </a:r>
            <a:br/>
          </a:p>
          <a:p>
            <a:pPr defTabSz="1414236">
              <a:defRPr spc="-134" sz="6728"/>
            </a:pPr>
            <a:r>
              <a:rPr spc="-81" sz="4059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“DECIDE WHAT TO DO…"/>
          <p:cNvSpPr txBox="1"/>
          <p:nvPr>
            <p:ph type="title"/>
          </p:nvPr>
        </p:nvSpPr>
        <p:spPr>
          <a:xfrm>
            <a:off x="1206496" y="1281712"/>
            <a:ext cx="21971004" cy="11364362"/>
          </a:xfrm>
          <a:prstGeom prst="rect">
            <a:avLst/>
          </a:prstGeom>
        </p:spPr>
        <p:txBody>
          <a:bodyPr/>
          <a:lstStyle/>
          <a:p>
            <a:pPr defTabSz="1389853">
              <a:defRPr spc="-132" sz="6612">
                <a:solidFill>
                  <a:schemeClr val="accent4"/>
                </a:solidFill>
              </a:defRPr>
            </a:pPr>
            <a:r>
              <a:t>“DECIDE WHAT TO DO</a:t>
            </a:r>
          </a:p>
          <a:p>
            <a:pPr defTabSz="1389853">
              <a:defRPr spc="-132" sz="6612">
                <a:solidFill>
                  <a:schemeClr val="accent4"/>
                </a:solidFill>
              </a:defRPr>
            </a:pPr>
          </a:p>
          <a:p>
            <a:pPr defTabSz="1389853">
              <a:defRPr spc="-132" sz="6612"/>
            </a:pPr>
            <a:r>
              <a:t>THE PURPOSE OF YOUR PLAN IS TO DECIDE ON AND ADOPT A COURSE OF ACTION THAT ENSURES THE SAFETY OF YOURSELF AND OTHER ROAD USERS AT ALL TIMES, TAKING ACCOUNT OF:</a:t>
            </a:r>
          </a:p>
          <a:p>
            <a:pPr marL="839724" indent="-839724" defTabSz="1389853">
              <a:buSzPct val="123000"/>
              <a:defRPr spc="-132" sz="6612"/>
            </a:pPr>
            <a:r>
              <a:t>WHAT YOU CAN SEE</a:t>
            </a:r>
          </a:p>
          <a:p>
            <a:pPr marL="839724" indent="-839724" defTabSz="1389853">
              <a:buSzPct val="123000"/>
              <a:defRPr spc="-132" sz="6612"/>
            </a:pPr>
            <a:r>
              <a:t>WHAT YOU CAN’T SEE</a:t>
            </a:r>
          </a:p>
          <a:p>
            <a:pPr marL="839724" indent="-839724" defTabSz="1389853">
              <a:buSzPct val="123000"/>
              <a:defRPr spc="-132" sz="6612"/>
            </a:pPr>
            <a:r>
              <a:t>WHAT YOU CAN REASONABLY EXPECT TO HAPPEN</a:t>
            </a:r>
          </a:p>
          <a:p>
            <a:pPr marL="839724" indent="-839724" defTabSz="1389853">
              <a:buSzPct val="123000"/>
              <a:defRPr spc="-132" sz="6612"/>
            </a:pPr>
            <a:r>
              <a:t>WHICH HAZARDS REPRESENT THE GREATEST RISK</a:t>
            </a:r>
          </a:p>
          <a:p>
            <a:pPr marL="839724" indent="-839724" defTabSz="1389853">
              <a:buSzPct val="123000"/>
              <a:defRPr spc="-132" sz="6612"/>
            </a:pPr>
            <a:r>
              <a:t>WHAT TO DO IF THINGS TURN OUT DIFFERENTLY THAN ANTICIPATED (CONTINGENCY PLANS)”</a:t>
            </a:r>
            <a:br/>
          </a:p>
          <a:p>
            <a:pPr defTabSz="1389853">
              <a:defRPr spc="-132" sz="6612"/>
            </a:pPr>
            <a:r>
              <a:rPr spc="-79" sz="3989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ACT!…"/>
          <p:cNvSpPr txBox="1"/>
          <p:nvPr>
            <p:ph type="title"/>
          </p:nvPr>
        </p:nvSpPr>
        <p:spPr>
          <a:xfrm>
            <a:off x="1206496" y="1283650"/>
            <a:ext cx="21971004" cy="11357107"/>
          </a:xfrm>
          <a:prstGeom prst="rect">
            <a:avLst/>
          </a:prstGeom>
        </p:spPr>
        <p:txBody>
          <a:bodyPr/>
          <a:lstStyle/>
          <a:p>
            <a:pPr algn="ctr" defTabSz="1414236">
              <a:defRPr spc="-134" sz="6728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ACT!</a:t>
            </a:r>
          </a:p>
          <a:p>
            <a:pPr algn="ctr" defTabSz="1414236">
              <a:defRPr spc="-134" sz="6728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(NOT REACT).</a:t>
            </a:r>
          </a:p>
          <a:p>
            <a:pPr algn="ctr" defTabSz="1414236">
              <a:defRPr spc="-134" sz="6728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</a:p>
          <a:p>
            <a:pPr defTabSz="1414236">
              <a:defRPr spc="-134" sz="6728">
                <a:solidFill>
                  <a:schemeClr val="accent4"/>
                </a:solidFill>
              </a:defRPr>
            </a:pPr>
            <a:r>
              <a:t>WHAT OPTIONS DO YOU HAVE?</a:t>
            </a:r>
          </a:p>
          <a:p>
            <a:pPr defTabSz="1414236">
              <a:defRPr spc="-134" sz="6728">
                <a:solidFill>
                  <a:schemeClr val="accent4"/>
                </a:solidFill>
              </a:defRPr>
            </a:pPr>
          </a:p>
          <a:p>
            <a:pPr marL="854455" indent="-854455" defTabSz="1414236">
              <a:buSzPct val="123000"/>
              <a:defRPr spc="-134" sz="6728"/>
            </a:pPr>
            <a:r>
              <a:t>MOVE POSITION</a:t>
            </a:r>
          </a:p>
          <a:p>
            <a:pPr marL="854455" indent="-854455" defTabSz="1414236">
              <a:buSzPct val="123000"/>
              <a:defRPr spc="-134" sz="6728"/>
            </a:pPr>
            <a:r>
              <a:t>SLOW DOWN</a:t>
            </a:r>
          </a:p>
          <a:p>
            <a:pPr marL="854455" indent="-854455" defTabSz="1414236">
              <a:buSzPct val="123000"/>
              <a:defRPr spc="-134" sz="6728"/>
            </a:pPr>
            <a:r>
              <a:t>BRAKE</a:t>
            </a:r>
          </a:p>
          <a:p>
            <a:pPr marL="854455" indent="-854455" defTabSz="1414236">
              <a:buSzPct val="123000"/>
              <a:defRPr spc="-134" sz="6728"/>
            </a:pPr>
            <a:r>
              <a:t>CHANGE GEAR</a:t>
            </a:r>
          </a:p>
          <a:p>
            <a:pPr marL="854455" indent="-854455" defTabSz="1414236">
              <a:buSzPct val="123000"/>
              <a:defRPr spc="-134" sz="6728"/>
            </a:pPr>
            <a:r>
              <a:t>STOP</a:t>
            </a:r>
          </a:p>
          <a:p>
            <a:pPr marL="854455" indent="-854455" defTabSz="1414236">
              <a:buSzPct val="123000"/>
              <a:defRPr spc="-134" sz="6728"/>
            </a:pPr>
            <a:r>
              <a:t>SPEED UP</a:t>
            </a:r>
            <a:br/>
          </a:p>
          <a:p>
            <a:pPr defTabSz="1414236">
              <a:defRPr spc="-134" sz="6728"/>
            </a:pPr>
            <a:r>
              <a:rPr>
                <a:solidFill>
                  <a:schemeClr val="accent4"/>
                </a:solidFill>
              </a:rPr>
              <a:t>ANYTHING ELSE?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HOW FAR IN ADVANCE CAN YOU PLAN?…"/>
          <p:cNvSpPr txBox="1"/>
          <p:nvPr>
            <p:ph type="title"/>
          </p:nvPr>
        </p:nvSpPr>
        <p:spPr>
          <a:xfrm>
            <a:off x="1206496" y="1283650"/>
            <a:ext cx="21971004" cy="11357107"/>
          </a:xfrm>
          <a:prstGeom prst="rect">
            <a:avLst/>
          </a:prstGeom>
        </p:spPr>
        <p:txBody>
          <a:bodyPr/>
          <a:lstStyle/>
          <a:p>
            <a:pPr defTabSz="1950671">
              <a:defRPr spc="-185" sz="9280">
                <a:solidFill>
                  <a:schemeClr val="accent4"/>
                </a:solidFill>
              </a:defRPr>
            </a:pPr>
            <a:r>
              <a:t>HOW FAR IN ADVANCE CAN YOU PLAN?</a:t>
            </a:r>
          </a:p>
          <a:p>
            <a:pPr defTabSz="1950671">
              <a:defRPr spc="-185" sz="9280">
                <a:solidFill>
                  <a:schemeClr val="accent4"/>
                </a:solidFill>
              </a:defRPr>
            </a:pPr>
          </a:p>
          <a:p>
            <a:pPr marL="1178560" indent="-1178560" defTabSz="1950671">
              <a:buSzPct val="123000"/>
              <a:defRPr spc="-185" sz="9280"/>
            </a:pPr>
            <a:r>
              <a:t>THE WHOLE TRIP?</a:t>
            </a:r>
          </a:p>
          <a:p>
            <a:pPr marL="1178560" indent="-1178560" defTabSz="1950671">
              <a:buSzPct val="123000"/>
              <a:defRPr spc="-185" sz="9280"/>
            </a:pPr>
            <a:r>
              <a:t>THE DISTANCE YOU CAN SEE TO BE CLEAR?</a:t>
            </a:r>
          </a:p>
          <a:p>
            <a:pPr marL="1178560" indent="-1178560" defTabSz="1950671">
              <a:buSzPct val="123000"/>
              <a:defRPr spc="-185" sz="9280"/>
            </a:pPr>
            <a:r>
              <a:t>THE NEXT STRAIGHT?</a:t>
            </a:r>
          </a:p>
          <a:p>
            <a:pPr marL="1178560" indent="-1178560" defTabSz="1950671">
              <a:buSzPct val="123000"/>
              <a:defRPr spc="-185" sz="9280"/>
            </a:pPr>
            <a:r>
              <a:t>THE NEXT CORNER?</a:t>
            </a:r>
          </a:p>
          <a:p>
            <a:pPr marL="1178560" indent="-1178560" defTabSz="1950671">
              <a:buSzPct val="123000"/>
              <a:defRPr spc="-185" sz="9280"/>
            </a:pPr>
            <a:r>
              <a:t>THE VISIBLE HAZARDS?</a:t>
            </a:r>
          </a:p>
          <a:p>
            <a:pPr marL="1178560" indent="-1178560" defTabSz="1950671">
              <a:buSzPct val="123000"/>
              <a:defRPr spc="-185" sz="9280"/>
            </a:pPr>
            <a:r>
              <a:t>THE UNSEEN HAZARDS?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“THE SAFE STOPPING DISTANCE RULE:…"/>
          <p:cNvSpPr txBox="1"/>
          <p:nvPr>
            <p:ph type="title"/>
          </p:nvPr>
        </p:nvSpPr>
        <p:spPr>
          <a:xfrm>
            <a:off x="1206496" y="1421923"/>
            <a:ext cx="21971004" cy="10872154"/>
          </a:xfrm>
          <a:prstGeom prst="rect">
            <a:avLst/>
          </a:prstGeom>
        </p:spPr>
        <p:txBody>
          <a:bodyPr/>
          <a:lstStyle/>
          <a:p>
            <a:pPr defTabSz="1755604">
              <a:defRPr spc="-167" sz="8352">
                <a:solidFill>
                  <a:schemeClr val="accent4"/>
                </a:solidFill>
              </a:defRPr>
            </a:pPr>
            <a:r>
              <a:t>“THE SAFE STOPPING DISTANCE RULE:</a:t>
            </a:r>
          </a:p>
          <a:p>
            <a:pPr defTabSz="1755604">
              <a:defRPr spc="-167" sz="8352"/>
            </a:pPr>
            <a:r>
              <a:t>YOU SHOULD ALWAYS BE ABLE TO STOP IN THE DISTANCE YOU CAN SEE TO BE CLEAR ON YOUR OWN SIDE OF THE ROAD.</a:t>
            </a:r>
          </a:p>
          <a:p>
            <a:pPr defTabSz="1755604">
              <a:defRPr spc="-167" sz="8352"/>
            </a:pPr>
            <a:r>
              <a:t>THIS RULE WILL GIVE YOU A SAFE SPEED FOR THE BEND.”</a:t>
            </a:r>
          </a:p>
          <a:p>
            <a:pPr defTabSz="1755604">
              <a:defRPr spc="-167" sz="8352"/>
            </a:pPr>
          </a:p>
          <a:p>
            <a:pPr defTabSz="1755604">
              <a:defRPr spc="-100" sz="5040">
                <a:solidFill>
                  <a:schemeClr val="accent4"/>
                </a:solidFill>
              </a:defRPr>
            </a:pPr>
            <a:r>
              <a:t>MOTORCYCLE ROADCRAFT CH7</a:t>
            </a:r>
          </a:p>
          <a:p>
            <a:pPr defTabSz="1755604">
              <a:defRPr spc="-100" sz="5040">
                <a:solidFill>
                  <a:schemeClr val="accent4"/>
                </a:solidFill>
              </a:defRPr>
            </a:pPr>
          </a:p>
          <a:p>
            <a:pPr defTabSz="1755604">
              <a:defRPr spc="-167" sz="8352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“NO PLAN SURVIVES FIRST CONTACT WITH THE ENEMY”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EYARD’S TRAINING AIM:…"/>
          <p:cNvSpPr txBox="1"/>
          <p:nvPr>
            <p:ph type="title"/>
          </p:nvPr>
        </p:nvSpPr>
        <p:spPr>
          <a:xfrm>
            <a:off x="1859542" y="2291472"/>
            <a:ext cx="20664916" cy="8328674"/>
          </a:xfrm>
          <a:prstGeom prst="rect">
            <a:avLst/>
          </a:prstGeom>
        </p:spPr>
        <p:txBody>
          <a:bodyPr/>
          <a:lstStyle/>
          <a:p>
            <a:pPr defTabSz="1584920">
              <a:defRPr spc="-150" sz="7539">
                <a:solidFill>
                  <a:schemeClr val="accent4"/>
                </a:solidFill>
              </a:defRPr>
            </a:pPr>
            <a:r>
              <a:t>EYARD’S TRAINING AIM:</a:t>
            </a:r>
          </a:p>
          <a:p>
            <a:pPr defTabSz="1584920">
              <a:defRPr spc="-150" sz="7539"/>
            </a:pPr>
          </a:p>
          <a:p>
            <a:pPr defTabSz="1584920">
              <a:defRPr spc="-150" sz="7539"/>
            </a:pPr>
            <a:r>
              <a:t>TO PRODUCE A RIDER/DRIVER THAT UTILISES THE SYSTEM OF VEHICLE CONTROL THOUGHTFULLY, SKILFULLY AND FLUIDLY; RATHER THAN A ONE WHO CAN PASS THE TEST, BY ROTE OR ROBOTIC APPLICATION OF THE ROADCRAFT PRINCIPLES.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BSERVE…"/>
          <p:cNvSpPr txBox="1"/>
          <p:nvPr>
            <p:ph type="title"/>
          </p:nvPr>
        </p:nvSpPr>
        <p:spPr>
          <a:xfrm>
            <a:off x="1003298" y="1334566"/>
            <a:ext cx="21971004" cy="11046868"/>
          </a:xfrm>
          <a:prstGeom prst="rect">
            <a:avLst/>
          </a:prstGeom>
        </p:spPr>
        <p:txBody>
          <a:bodyPr/>
          <a:lstStyle/>
          <a:p>
            <a:pPr/>
            <a:r>
              <a:t>OBSERVE</a:t>
            </a:r>
          </a:p>
          <a:p>
            <a:pPr>
              <a:defRPr>
                <a:solidFill>
                  <a:schemeClr val="accent4"/>
                </a:solidFill>
              </a:defRPr>
            </a:pPr>
            <a:r>
              <a:t>ANTICIPATE</a:t>
            </a:r>
          </a:p>
          <a:p>
            <a:pPr/>
            <a:r>
              <a:t>PRIORITISE</a:t>
            </a:r>
          </a:p>
          <a:p>
            <a:pPr/>
            <a:r>
              <a:t>DECIDE</a:t>
            </a:r>
          </a:p>
          <a:p>
            <a:pPr/>
            <a:r>
              <a:t>ACT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5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HOW DO WE IMPROVE SOMEONE’S PLANNING?…"/>
          <p:cNvSpPr txBox="1"/>
          <p:nvPr>
            <p:ph type="title"/>
          </p:nvPr>
        </p:nvSpPr>
        <p:spPr>
          <a:xfrm>
            <a:off x="1206498" y="1334566"/>
            <a:ext cx="21971004" cy="11046868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chemeClr val="accent4"/>
                </a:solidFill>
              </a:defRPr>
            </a:pPr>
            <a:r>
              <a:t>HOW DO WE IMPROVE SOMEONE’S PLANNING?</a:t>
            </a:r>
          </a:p>
          <a:p>
            <a:pPr marL="1473200" indent="-1473200">
              <a:buSzPct val="123000"/>
            </a:pPr>
            <a:r>
              <a:t>ON THE ROAD?</a:t>
            </a:r>
          </a:p>
          <a:p>
            <a:pPr marL="1473200" indent="-1473200">
              <a:buSzPct val="123000"/>
            </a:pPr>
            <a:r>
              <a:t>DEMONSTRATION?</a:t>
            </a:r>
          </a:p>
          <a:p>
            <a:pPr marL="1473200" indent="-1473200">
              <a:buSzPct val="123000"/>
            </a:pPr>
            <a:r>
              <a:t>ROADSIDE DISCUSSION?</a:t>
            </a:r>
          </a:p>
          <a:p>
            <a:pPr marL="1473200" indent="-1473200">
              <a:buSzPct val="123000"/>
            </a:pPr>
            <a:r>
              <a:t>CHAT OVER A CUPPA?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FROM A PREVIOUS SLIDE:…"/>
          <p:cNvSpPr txBox="1"/>
          <p:nvPr>
            <p:ph type="title"/>
          </p:nvPr>
        </p:nvSpPr>
        <p:spPr>
          <a:xfrm>
            <a:off x="1206498" y="1334566"/>
            <a:ext cx="21971004" cy="11046868"/>
          </a:xfrm>
          <a:prstGeom prst="rect">
            <a:avLst/>
          </a:prstGeom>
        </p:spPr>
        <p:txBody>
          <a:bodyPr/>
          <a:lstStyle/>
          <a:p>
            <a:pPr defTabSz="1389853">
              <a:defRPr spc="-132" sz="6612"/>
            </a:pPr>
            <a:r>
              <a:t>FROM A PREVIOUS SLIDE:</a:t>
            </a:r>
          </a:p>
          <a:p>
            <a:pPr defTabSz="1389853">
              <a:defRPr spc="-132" sz="6612"/>
            </a:pPr>
          </a:p>
          <a:p>
            <a:pPr defTabSz="1389853">
              <a:defRPr spc="-132" sz="6612"/>
            </a:pPr>
            <a:r>
              <a:rPr>
                <a:solidFill>
                  <a:schemeClr val="accent4"/>
                </a:solidFill>
              </a:rPr>
              <a:t>IMPROVING ANTICIPATION</a:t>
            </a:r>
          </a:p>
          <a:p>
            <a:pPr marL="839724" indent="-839724" defTabSz="1389853">
              <a:buSzPct val="123000"/>
              <a:defRPr spc="-132" sz="6612"/>
            </a:pPr>
            <a:r>
              <a:t>HAZARD PERCEPTION</a:t>
            </a:r>
          </a:p>
          <a:p>
            <a:pPr marL="839724" indent="-839724" defTabSz="1389853">
              <a:buSzPct val="123000"/>
              <a:defRPr spc="-132" sz="6612"/>
            </a:pPr>
            <a:r>
              <a:t>EXPERIENCE - RECOGNITION OF A COMPLEX SITUATION</a:t>
            </a:r>
          </a:p>
          <a:p>
            <a:pPr marL="839724" indent="-839724" defTabSz="1389853">
              <a:buSzPct val="123000"/>
              <a:defRPr spc="-132" sz="6612"/>
            </a:pPr>
            <a:r>
              <a:t>CONSTANT AND ACTIVE OBSERVATION</a:t>
            </a:r>
          </a:p>
          <a:p>
            <a:pPr marL="839724" indent="-839724" defTabSz="1389853">
              <a:buSzPct val="123000"/>
              <a:defRPr spc="-132" sz="6612"/>
            </a:pPr>
            <a:r>
              <a:t>FAMILIAR HAZARDS</a:t>
            </a:r>
          </a:p>
          <a:p>
            <a:pPr marL="839724" indent="-839724" defTabSz="1389853">
              <a:buSzPct val="123000"/>
              <a:defRPr spc="-132" sz="6612"/>
            </a:pPr>
            <a:r>
              <a:t>OBSERVING OTHER ROAD USERS</a:t>
            </a:r>
          </a:p>
          <a:p>
            <a:pPr marL="839724" indent="-839724" defTabSz="1389853">
              <a:buSzPct val="123000"/>
              <a:defRPr spc="-132" sz="6612"/>
            </a:pPr>
            <a:r>
              <a:t>ASKING ‘WHAT IF?’ </a:t>
            </a:r>
          </a:p>
          <a:p>
            <a:pPr marL="839724" indent="-839724" defTabSz="1389853">
              <a:buSzPct val="123000"/>
              <a:defRPr spc="-132" sz="6612"/>
            </a:pPr>
          </a:p>
          <a:p>
            <a:pPr defTabSz="1389853">
              <a:defRPr spc="-132" sz="6612"/>
            </a:pPr>
            <a:r>
              <a:t>CAN THESE BE LEARNED WHILST RIDING A BIKE OR DRIVING A CAR? 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ITS ALL IN THE DISCUSSION.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ODAY’S AIM:…"/>
          <p:cNvSpPr txBox="1"/>
          <p:nvPr>
            <p:ph type="title"/>
          </p:nvPr>
        </p:nvSpPr>
        <p:spPr>
          <a:xfrm>
            <a:off x="1671319" y="1645212"/>
            <a:ext cx="21041362" cy="9846901"/>
          </a:xfrm>
          <a:prstGeom prst="rect">
            <a:avLst/>
          </a:prstGeom>
        </p:spPr>
        <p:txBody>
          <a:bodyPr/>
          <a:lstStyle/>
          <a:p>
            <a:pPr defTabSz="1584920">
              <a:defRPr spc="-150" sz="7539">
                <a:solidFill>
                  <a:schemeClr val="accent4"/>
                </a:solidFill>
              </a:defRPr>
            </a:pPr>
            <a:r>
              <a:t>TODAY’S AIM:</a:t>
            </a:r>
            <a:br/>
          </a:p>
          <a:p>
            <a:pPr marL="957579" indent="-957579" defTabSz="1584920">
              <a:buSzPct val="123000"/>
              <a:defRPr spc="-150" sz="7539"/>
            </a:pPr>
            <a:r>
              <a:t>TO ENSURE WE AS TUTORS CONSIDER PLANNING AS </a:t>
            </a:r>
            <a:r>
              <a:rPr u="sng">
                <a:solidFill>
                  <a:schemeClr val="accent4"/>
                </a:solidFill>
              </a:rPr>
              <a:t>THE</a:t>
            </a:r>
            <a:r>
              <a:t> MOST IMPORTANT SKILL AN ADVANCED RIDER/DRIVER CAN HAVE.</a:t>
            </a:r>
          </a:p>
          <a:p>
            <a:pPr marL="957579" indent="-957579" defTabSz="1584920">
              <a:buSzPct val="123000"/>
              <a:defRPr spc="-150" sz="7539"/>
            </a:pPr>
            <a:r>
              <a:t>TO STRESS THAT PLANNING IS THE AREA MOST OFTEN SEEN LACKING IN PRE-TEST ASSESSMENTS AND ON TEST.</a:t>
            </a:r>
          </a:p>
          <a:p>
            <a:pPr marL="957579" indent="-957579" defTabSz="1584920">
              <a:buSzPct val="123000"/>
              <a:defRPr spc="-150" sz="7539"/>
            </a:pPr>
            <a:r>
              <a:t>TO REFRESH OUR COLLECTIVE KNOWLEDGE OF PLANNING.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O WHAT IS A PLAN?…"/>
          <p:cNvSpPr txBox="1"/>
          <p:nvPr>
            <p:ph type="title"/>
          </p:nvPr>
        </p:nvSpPr>
        <p:spPr>
          <a:xfrm>
            <a:off x="1206496" y="1213412"/>
            <a:ext cx="21971004" cy="7999324"/>
          </a:xfrm>
          <a:prstGeom prst="rect">
            <a:avLst/>
          </a:prstGeom>
        </p:spPr>
        <p:txBody>
          <a:bodyPr/>
          <a:lstStyle/>
          <a:p>
            <a:pPr defTabSz="2096971">
              <a:defRPr spc="-199" sz="9976">
                <a:solidFill>
                  <a:schemeClr val="accent4"/>
                </a:solidFill>
              </a:defRPr>
            </a:pPr>
            <a:r>
              <a:t>SO WHAT IS A PLAN?</a:t>
            </a:r>
          </a:p>
          <a:p>
            <a:pPr defTabSz="2096971">
              <a:defRPr spc="-199" sz="9976"/>
            </a:pPr>
          </a:p>
          <a:p>
            <a:pPr defTabSz="2096971">
              <a:defRPr spc="-199" sz="9976"/>
            </a:pPr>
            <a:r>
              <a:t>“AN INTENTION OR DECISION ABOUT WHAT ONE IS GOING TO DO.”</a:t>
            </a:r>
          </a:p>
          <a:p>
            <a:pPr defTabSz="2096971">
              <a:defRPr spc="-199" sz="9976"/>
            </a:pPr>
          </a:p>
          <a:p>
            <a:pPr defTabSz="2096971">
              <a:defRPr spc="-120" sz="6020">
                <a:solidFill>
                  <a:schemeClr val="accent4"/>
                </a:solidFill>
              </a:defRPr>
            </a:pPr>
            <a:r>
              <a:t>GOOGLE/OXFORD LANGUAGES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“SAFER RIDING DEPENDS ON SYSTEMATICALLY USING THE INFORMATION YOU GATHER FROM OBSERVATION TO PLAN YOUR RIDING ACTION:…"/>
          <p:cNvSpPr txBox="1"/>
          <p:nvPr>
            <p:ph type="title"/>
          </p:nvPr>
        </p:nvSpPr>
        <p:spPr>
          <a:xfrm>
            <a:off x="1206496" y="1338681"/>
            <a:ext cx="21971004" cy="11038638"/>
          </a:xfrm>
          <a:prstGeom prst="rect">
            <a:avLst/>
          </a:prstGeom>
        </p:spPr>
        <p:txBody>
          <a:bodyPr/>
          <a:lstStyle/>
          <a:p>
            <a:pPr defTabSz="1731220">
              <a:defRPr spc="-164" sz="8236"/>
            </a:pPr>
            <a:r>
              <a:t>“SAFER RIDING DEPENDS ON SYSTEMATICALLY </a:t>
            </a:r>
            <a:r>
              <a:rPr b="1" u="sng">
                <a:solidFill>
                  <a:schemeClr val="accent4"/>
                </a:solidFill>
                <a:latin typeface="+mn-lt"/>
                <a:ea typeface="+mn-ea"/>
                <a:cs typeface="+mn-cs"/>
                <a:sym typeface="Helvetica Neue"/>
              </a:rPr>
              <a:t>USING</a:t>
            </a:r>
            <a:r>
              <a:t> THE INFORMATION YOU GATHER FROM OBSERVATION TO PLAN YOUR RIDING ACTION:</a:t>
            </a:r>
          </a:p>
          <a:p>
            <a:pPr marL="1045972" indent="-1045972" defTabSz="1731220">
              <a:buSzPct val="123000"/>
              <a:defRPr spc="-164" sz="8236"/>
            </a:pPr>
            <a:r>
              <a:t>ANTICIPATE HAZARDS</a:t>
            </a:r>
          </a:p>
          <a:p>
            <a:pPr marL="1045972" indent="-1045972" defTabSz="1731220">
              <a:buSzPct val="123000"/>
              <a:defRPr spc="-164" sz="8236"/>
            </a:pPr>
            <a:r>
              <a:t>PRIORITISE</a:t>
            </a:r>
          </a:p>
          <a:p>
            <a:pPr marL="1045972" indent="-1045972" defTabSz="1731220">
              <a:buSzPct val="123000"/>
              <a:defRPr spc="-164" sz="8236"/>
            </a:pPr>
            <a:r>
              <a:t>DECIDE WHAT TO DO”</a:t>
            </a:r>
            <a:br/>
          </a:p>
          <a:p>
            <a:pPr defTabSz="1731220">
              <a:defRPr spc="-164" sz="8236"/>
            </a:pPr>
            <a:br/>
            <a:r>
              <a:rPr spc="-99" sz="4969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“GENERALLY THINGS DON’T JUST HAPPEN, THERE IS OFTEN ENOUGH TIME TO ANTICIPATE HOW A HAZARD MIGHT UNFOLD.…"/>
          <p:cNvSpPr txBox="1"/>
          <p:nvPr>
            <p:ph type="title"/>
          </p:nvPr>
        </p:nvSpPr>
        <p:spPr>
          <a:xfrm>
            <a:off x="1206496" y="1316590"/>
            <a:ext cx="21971004" cy="11404712"/>
          </a:xfrm>
          <a:prstGeom prst="rect">
            <a:avLst/>
          </a:prstGeom>
        </p:spPr>
        <p:txBody>
          <a:bodyPr/>
          <a:lstStyle/>
          <a:p>
            <a:pPr defTabSz="2170121">
              <a:defRPr spc="-206" sz="10324"/>
            </a:pPr>
            <a:r>
              <a:t>“GENERALLY THINGS DON’T JUST HAPPEN, THERE IS OFTEN ENOUGH TIME TO ANTICIPATE HOW A HAZARD MIGHT UNFOLD.</a:t>
            </a:r>
          </a:p>
          <a:p>
            <a:pPr defTabSz="2170121">
              <a:defRPr spc="-206" sz="10324"/>
            </a:pPr>
            <a:r>
              <a:t>GOOD PLANNING DEPENDS ON EARLY OBSERVATION AND EARLY ANTICIPATION OF RISK”</a:t>
            </a:r>
          </a:p>
          <a:p>
            <a:pPr defTabSz="2170121">
              <a:defRPr spc="-206" sz="10324"/>
            </a:pPr>
          </a:p>
          <a:p>
            <a:pPr defTabSz="2170121">
              <a:defRPr spc="-124" sz="6230">
                <a:solidFill>
                  <a:schemeClr val="accent4"/>
                </a:solidFill>
              </a:defRPr>
            </a:pPr>
            <a: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“THE PURPOSE OF THE PLAN IS TO PUT YOU:…"/>
          <p:cNvSpPr txBox="1"/>
          <p:nvPr>
            <p:ph type="title"/>
          </p:nvPr>
        </p:nvSpPr>
        <p:spPr>
          <a:xfrm>
            <a:off x="1206496" y="1210703"/>
            <a:ext cx="21971004" cy="11294594"/>
          </a:xfrm>
          <a:prstGeom prst="rect">
            <a:avLst/>
          </a:prstGeom>
        </p:spPr>
        <p:txBody>
          <a:bodyPr/>
          <a:lstStyle/>
          <a:p>
            <a:pPr defTabSz="1682453">
              <a:defRPr spc="-160" sz="8004">
                <a:solidFill>
                  <a:schemeClr val="accent4"/>
                </a:solidFill>
              </a:defRPr>
            </a:pPr>
            <a:r>
              <a:t>“THE PURPOSE OF THE PLAN IS TO PUT YOU:</a:t>
            </a:r>
          </a:p>
          <a:p>
            <a:pPr defTabSz="1682453">
              <a:defRPr spc="-160" sz="8004"/>
            </a:pPr>
          </a:p>
          <a:p>
            <a:pPr marL="1016508" indent="-1016508" defTabSz="1682453">
              <a:buSzPct val="123000"/>
              <a:defRPr spc="-160" sz="8004"/>
            </a:pPr>
            <a:r>
              <a:t>IN THE CORRECT POSITION</a:t>
            </a:r>
          </a:p>
          <a:p>
            <a:pPr marL="1016508" indent="-1016508" defTabSz="1682453">
              <a:buSzPct val="123000"/>
              <a:defRPr spc="-160" sz="8004"/>
            </a:pPr>
            <a:r>
              <a:t>AT THE CORRECT SPEED</a:t>
            </a:r>
          </a:p>
          <a:p>
            <a:pPr marL="1016508" indent="-1016508" defTabSz="1682453">
              <a:buSzPct val="123000"/>
              <a:defRPr spc="-160" sz="8004"/>
            </a:pPr>
            <a:r>
              <a:t>WITH THE CORRECT GEAR ENGAGED</a:t>
            </a:r>
          </a:p>
          <a:p>
            <a:pPr marL="1016508" indent="-1016508" defTabSz="1682453">
              <a:buSzPct val="123000"/>
              <a:defRPr spc="-160" sz="8004"/>
            </a:pPr>
            <a:r>
              <a:t>AT THE CORRECT TIME</a:t>
            </a:r>
          </a:p>
          <a:p>
            <a:pPr defTabSz="1682453">
              <a:defRPr spc="-160" sz="8004"/>
            </a:pPr>
            <a:br/>
            <a:r>
              <a:t>TO NEGOTIATE HAZARDS SAFELY AND EFFICIENTLY”</a:t>
            </a:r>
          </a:p>
          <a:p>
            <a:pPr defTabSz="1682453">
              <a:defRPr spc="-160" sz="8004"/>
            </a:pPr>
            <a:br/>
            <a:r>
              <a:rPr spc="-96" sz="4830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O HOW DO WE RECOGNISE SOMEONE IS NOT PLANNING WELL?…"/>
          <p:cNvSpPr txBox="1"/>
          <p:nvPr>
            <p:ph type="title"/>
          </p:nvPr>
        </p:nvSpPr>
        <p:spPr>
          <a:xfrm>
            <a:off x="1206496" y="1210703"/>
            <a:ext cx="21971004" cy="11294594"/>
          </a:xfrm>
          <a:prstGeom prst="rect">
            <a:avLst/>
          </a:prstGeom>
        </p:spPr>
        <p:txBody>
          <a:bodyPr/>
          <a:lstStyle/>
          <a:p>
            <a:pPr defTabSz="1316703">
              <a:defRPr spc="-125" sz="6264">
                <a:solidFill>
                  <a:schemeClr val="accent4"/>
                </a:solidFill>
              </a:defRPr>
            </a:pPr>
            <a:r>
              <a:t>SO HOW DO WE RECOGNISE SOMEONE IS NOT PLANNING WELL?</a:t>
            </a:r>
          </a:p>
          <a:p>
            <a:pPr defTabSz="1316703">
              <a:defRPr spc="-125" sz="6264"/>
            </a:pPr>
          </a:p>
          <a:p>
            <a:pPr marL="795528" indent="-795528" defTabSz="1316703">
              <a:buSzPct val="123000"/>
              <a:defRPr spc="-125" sz="6264"/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NOT</a:t>
            </a:r>
            <a:r>
              <a:t> IN THE CORRECT POSITION</a:t>
            </a:r>
          </a:p>
          <a:p>
            <a:pPr marL="795528" indent="-795528" defTabSz="1316703">
              <a:buSzPct val="123000"/>
              <a:defRPr spc="-125" sz="6264"/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NOT </a:t>
            </a:r>
            <a:r>
              <a:t>AT THE CORRECT SPEED</a:t>
            </a:r>
          </a:p>
          <a:p>
            <a:pPr marL="795528" indent="-795528" defTabSz="1316703">
              <a:buSzPct val="123000"/>
              <a:defRPr spc="-125" sz="6264"/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DOES NOT HAVE</a:t>
            </a:r>
            <a:r>
              <a:t> THE CORRECT GEAR ENGAGED</a:t>
            </a:r>
          </a:p>
          <a:p>
            <a:pPr marL="795528" indent="-795528" defTabSz="1316703">
              <a:buSzPct val="123000"/>
              <a:defRPr spc="-125" sz="6264"/>
            </a:pP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DOES NOT CHANGE P/S/G AT</a:t>
            </a:r>
            <a:r>
              <a:t> THE CORRECT TIME</a:t>
            </a:r>
          </a:p>
          <a:p>
            <a:pPr defTabSz="1316703">
              <a:defRPr spc="-125" sz="6264"/>
            </a:pPr>
            <a:br/>
            <a:r>
              <a:t>SHOWING POSSIBLE LACK OF ANTICIPATION, FORWARD OBSERVATION, AND THOUGHT WHEN </a:t>
            </a:r>
            <a:r>
              <a:rPr>
                <a:solidFill>
                  <a:schemeClr val="accent4"/>
                </a:solidFill>
              </a:rPr>
              <a:t>USING</a:t>
            </a:r>
            <a:r>
              <a:t> THE INFORMATION GATHERED (PARTICULARLY OF THE CONSEQUENCES).</a:t>
            </a:r>
          </a:p>
          <a:p>
            <a:pPr defTabSz="1316703">
              <a:defRPr spc="-125" sz="6264"/>
            </a:pPr>
            <a:b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“THE KEY STAGES OF PLANNING…"/>
          <p:cNvSpPr txBox="1"/>
          <p:nvPr>
            <p:ph type="title"/>
          </p:nvPr>
        </p:nvSpPr>
        <p:spPr>
          <a:xfrm>
            <a:off x="1206496" y="1428092"/>
            <a:ext cx="21971004" cy="10859816"/>
          </a:xfrm>
          <a:prstGeom prst="rect">
            <a:avLst/>
          </a:prstGeom>
        </p:spPr>
        <p:txBody>
          <a:bodyPr/>
          <a:lstStyle/>
          <a:p>
            <a:pPr defTabSz="2072588">
              <a:defRPr spc="-197" sz="9860">
                <a:solidFill>
                  <a:schemeClr val="accent4"/>
                </a:solidFill>
              </a:defRPr>
            </a:pPr>
            <a:r>
              <a:t>“THE KEY STAGES OF PLANNING</a:t>
            </a:r>
          </a:p>
          <a:p>
            <a:pPr defTabSz="2072588">
              <a:defRPr spc="-197" sz="9860"/>
            </a:pPr>
          </a:p>
          <a:p>
            <a:pPr marL="1252220" indent="-1252220" defTabSz="2072588">
              <a:buSzPct val="123000"/>
              <a:defRPr spc="-197" sz="9860"/>
            </a:pPr>
            <a:r>
              <a:t>OBSERVE</a:t>
            </a:r>
          </a:p>
          <a:p>
            <a:pPr marL="1252220" indent="-1252220" defTabSz="2072588">
              <a:buSzPct val="123000"/>
              <a:defRPr spc="-197" sz="9860"/>
            </a:pPr>
            <a:r>
              <a:t>ANTICIPATE</a:t>
            </a:r>
          </a:p>
          <a:p>
            <a:pPr marL="1252220" indent="-1252220" defTabSz="2072588">
              <a:buSzPct val="123000"/>
              <a:defRPr spc="-197" sz="9860"/>
            </a:pPr>
            <a:r>
              <a:t>PRIORITISE</a:t>
            </a:r>
          </a:p>
          <a:p>
            <a:pPr marL="1252220" indent="-1252220" defTabSz="2072588">
              <a:buSzPct val="123000"/>
              <a:defRPr spc="-197" sz="9860"/>
            </a:pPr>
            <a:r>
              <a:t>DECIDE WHAT TO DO</a:t>
            </a:r>
          </a:p>
          <a:p>
            <a:pPr marL="1252220" indent="-1252220" defTabSz="2072588">
              <a:buSzPct val="123000"/>
              <a:defRPr spc="-197" sz="9860"/>
            </a:pPr>
            <a:r>
              <a:t>ACT”</a:t>
            </a:r>
          </a:p>
          <a:p>
            <a:pPr defTabSz="2072588">
              <a:defRPr spc="-197" sz="9860"/>
            </a:pPr>
            <a:br/>
            <a:r>
              <a:rPr spc="-118" sz="5950">
                <a:solidFill>
                  <a:schemeClr val="accent4"/>
                </a:solidFill>
              </a:rPr>
              <a:t>MOTORCYCLE ROADCRAFT CH3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