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Hot air balloons viewed from below against a blue sky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Close-up of the top of a hot air balloon viewed from above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Hot air balloons viewed from below against a blue sky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Hot air balloons viewed from below against a blue sky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 air balloon viewed from above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 air balloon viewed from below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Hot air balloons viewed from below against a blue sky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Adam Abel, RoSPA Advanced Tutor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 algn="ctr"/>
            <a:r>
              <a:rPr>
                <a:solidFill>
                  <a:schemeClr val="accent4"/>
                </a:solidFill>
              </a:rPr>
              <a:t>A</a:t>
            </a:r>
            <a:r>
              <a:t>dam </a:t>
            </a:r>
            <a:r>
              <a:rPr>
                <a:solidFill>
                  <a:schemeClr val="accent4"/>
                </a:solidFill>
              </a:rPr>
              <a:t>A</a:t>
            </a:r>
            <a:r>
              <a:t>bel, RoSPA </a:t>
            </a:r>
            <a:r>
              <a:rPr>
                <a:solidFill>
                  <a:schemeClr val="accent4"/>
                </a:solidFill>
              </a:rPr>
              <a:t>A</a:t>
            </a:r>
            <a:r>
              <a:t>dvanced </a:t>
            </a:r>
            <a:r>
              <a:rPr>
                <a:solidFill>
                  <a:schemeClr val="accent4"/>
                </a:solidFill>
              </a:rPr>
              <a:t>T</a:t>
            </a:r>
            <a:r>
              <a:t>utor</a:t>
            </a:r>
          </a:p>
        </p:txBody>
      </p:sp>
      <p:sp>
        <p:nvSpPr>
          <p:cNvPr id="152" name="RADIO AND INTERCOM COMMUNICATION"/>
          <p:cNvSpPr txBox="1"/>
          <p:nvPr>
            <p:ph type="subTitle" sz="quarter" idx="1"/>
          </p:nvPr>
        </p:nvSpPr>
        <p:spPr>
          <a:xfrm>
            <a:off x="1206500" y="9892932"/>
            <a:ext cx="21971000" cy="1905001"/>
          </a:xfrm>
          <a:prstGeom prst="rect">
            <a:avLst/>
          </a:prstGeom>
        </p:spPr>
        <p:txBody>
          <a:bodyPr/>
          <a:lstStyle/>
          <a:p>
            <a:pPr algn="ctr" defTabSz="487044">
              <a:defRPr sz="3244"/>
            </a:pPr>
            <a:br/>
            <a:r>
              <a:rPr sz="8260" u="sng"/>
              <a:t>RADIO AND INTERCOM COMMUNICATION</a:t>
            </a:r>
          </a:p>
        </p:txBody>
      </p:sp>
      <p:pic>
        <p:nvPicPr>
          <p:cNvPr id="153" name="02655b_bc41a15111184c1f9e4a28c6fc22d970~mv2.png.png" descr="02655b_bc41a15111184c1f9e4a28c6fc22d970~mv2.png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024533" y="1076943"/>
            <a:ext cx="4216401" cy="26162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4" name="IMG_5385.PNG" descr="IMG_538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055148" y="3722961"/>
            <a:ext cx="4155172" cy="2969453"/>
          </a:xfrm>
          <a:prstGeom prst="rect">
            <a:avLst/>
          </a:prstGeom>
          <a:ln w="12700">
            <a:miter lim="400000"/>
          </a:ln>
        </p:spPr>
      </p:pic>
      <p:sp>
        <p:nvSpPr>
          <p:cNvPr id="155" name="E-YARD…"/>
          <p:cNvSpPr txBox="1"/>
          <p:nvPr>
            <p:ph type="ctrTitle"/>
          </p:nvPr>
        </p:nvSpPr>
        <p:spPr>
          <a:xfrm>
            <a:off x="1206496" y="7227502"/>
            <a:ext cx="21852475" cy="2616201"/>
          </a:xfrm>
          <a:prstGeom prst="rect">
            <a:avLst/>
          </a:prstGeom>
        </p:spPr>
        <p:txBody>
          <a:bodyPr/>
          <a:lstStyle/>
          <a:p>
            <a:pPr algn="ctr" defTabSz="297179">
              <a:lnSpc>
                <a:spcPct val="100000"/>
              </a:lnSpc>
              <a:defRPr b="0" spc="0" sz="8125">
                <a:solidFill>
                  <a:srgbClr val="FFDA1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FFFFFF"/>
                </a:solidFill>
              </a:rPr>
              <a:t>E-</a:t>
            </a:r>
            <a:r>
              <a:rPr>
                <a:solidFill>
                  <a:schemeClr val="accent4"/>
                </a:solidFill>
              </a:rPr>
              <a:t>YARD</a:t>
            </a:r>
          </a:p>
          <a:p>
            <a:pPr algn="ctr" defTabSz="297179">
              <a:lnSpc>
                <a:spcPct val="100000"/>
              </a:lnSpc>
              <a:defRPr b="0" spc="0" sz="8125">
                <a:solidFill>
                  <a:srgbClr val="FFDA1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>
                <a:solidFill>
                  <a:srgbClr val="FFFFFF"/>
                </a:solidFill>
              </a:rPr>
              <a:t>East </a:t>
            </a:r>
            <a:r>
              <a:rPr>
                <a:solidFill>
                  <a:schemeClr val="accent4"/>
                </a:solidFill>
              </a:rPr>
              <a:t>Y</a:t>
            </a:r>
            <a:r>
              <a:rPr>
                <a:solidFill>
                  <a:srgbClr val="FFFFFF"/>
                </a:solidFill>
              </a:rPr>
              <a:t>orkshire </a:t>
            </a:r>
            <a:r>
              <a:rPr>
                <a:solidFill>
                  <a:schemeClr val="accent4"/>
                </a:solidFill>
              </a:rPr>
              <a:t>A</a:t>
            </a:r>
            <a:r>
              <a:rPr>
                <a:solidFill>
                  <a:srgbClr val="FFFFFF"/>
                </a:solidFill>
              </a:rPr>
              <a:t>dvanced </a:t>
            </a:r>
            <a:r>
              <a:rPr>
                <a:solidFill>
                  <a:schemeClr val="accent4"/>
                </a:solidFill>
              </a:rPr>
              <a:t>R</a:t>
            </a:r>
            <a:r>
              <a:rPr>
                <a:solidFill>
                  <a:srgbClr val="FFFFFF"/>
                </a:solidFill>
              </a:rPr>
              <a:t>iders and </a:t>
            </a:r>
            <a:r>
              <a:rPr>
                <a:solidFill>
                  <a:schemeClr val="accent4"/>
                </a:solidFill>
              </a:rPr>
              <a:t>D</a:t>
            </a:r>
            <a:r>
              <a:rPr>
                <a:solidFill>
                  <a:srgbClr val="FFFFFF"/>
                </a:solidFill>
              </a:rPr>
              <a:t>rivers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Class="entr" nodeType="with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1" grpId="3"/>
      <p:bldP build="p" bldLvl="5" animBg="1" rev="0" advAuto="0" spid="155" grpId="1"/>
      <p:bldP build="p" bldLvl="5" animBg="1" rev="0" advAuto="0" spid="152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EYARD’S POLICY:…"/>
          <p:cNvSpPr txBox="1"/>
          <p:nvPr>
            <p:ph type="title"/>
          </p:nvPr>
        </p:nvSpPr>
        <p:spPr>
          <a:xfrm>
            <a:off x="1859542" y="2291472"/>
            <a:ext cx="20664916" cy="8328674"/>
          </a:xfrm>
          <a:prstGeom prst="rect">
            <a:avLst/>
          </a:prstGeom>
        </p:spPr>
        <p:txBody>
          <a:bodyPr/>
          <a:lstStyle/>
          <a:p>
            <a:pPr defTabSz="1463003">
              <a:defRPr spc="-139" sz="6960">
                <a:solidFill>
                  <a:schemeClr val="accent4"/>
                </a:solidFill>
              </a:defRPr>
            </a:pPr>
            <a:r>
              <a:t>EYARD’S POLICY:</a:t>
            </a:r>
          </a:p>
          <a:p>
            <a:pPr defTabSz="1463003">
              <a:defRPr spc="-139" sz="6960"/>
            </a:pPr>
          </a:p>
          <a:p>
            <a:pPr defTabSz="1463003">
              <a:defRPr spc="-139" sz="6960"/>
            </a:pPr>
            <a:r>
              <a:t>THE USE OF COMMUNICATION EQUIPMENT HAS NUMEROUS ADVANTAGES AND DISADVANTAGES. </a:t>
            </a:r>
          </a:p>
          <a:p>
            <a:pPr defTabSz="1463003">
              <a:defRPr spc="-139" sz="6960"/>
            </a:pPr>
            <a:r>
              <a:t>BEFORE USING THEM, YOU AS THE TUTOR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MUST</a:t>
            </a:r>
            <a:r>
              <a:t> CARRY OUT A RISK ASSESSMENT, PERTINENT TO THE INDIVIDUAL ASSOCIATE UNDER TUTELAGE AND YOUR OWN CAPABILITIES. </a:t>
            </a:r>
          </a:p>
          <a:p>
            <a:pPr defTabSz="1463003">
              <a:defRPr spc="-139" sz="6960">
                <a:solidFill>
                  <a:schemeClr val="accent4"/>
                </a:solidFill>
              </a:defRPr>
            </a:pPr>
            <a:r>
              <a:t>WE ADVISE THE UTMOST CAUTION.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ADVANTAGES:…"/>
          <p:cNvSpPr txBox="1"/>
          <p:nvPr>
            <p:ph type="title"/>
          </p:nvPr>
        </p:nvSpPr>
        <p:spPr>
          <a:xfrm>
            <a:off x="710854" y="1645212"/>
            <a:ext cx="22962292" cy="9846901"/>
          </a:xfrm>
          <a:prstGeom prst="rect">
            <a:avLst/>
          </a:prstGeom>
        </p:spPr>
        <p:txBody>
          <a:bodyPr/>
          <a:lstStyle/>
          <a:p>
            <a:pPr defTabSz="1463003">
              <a:defRPr spc="-139" sz="6960">
                <a:solidFill>
                  <a:schemeClr val="accent4"/>
                </a:solidFill>
              </a:defRPr>
            </a:pPr>
            <a:r>
              <a:t>ADVANTAGES:</a:t>
            </a:r>
            <a:br/>
          </a:p>
          <a:p>
            <a:pPr marL="883920" indent="-883920" defTabSz="1463003">
              <a:buSzPct val="123000"/>
              <a:defRPr spc="-139" sz="6960"/>
            </a:pPr>
            <a:r>
              <a:t>IMMEDIATELY ADDRESSES SAFETY ISSUES.</a:t>
            </a:r>
          </a:p>
          <a:p>
            <a:pPr marL="883920" indent="-883920" defTabSz="1463003">
              <a:buSzPct val="123000"/>
              <a:defRPr spc="-139" sz="6960"/>
            </a:pPr>
            <a:r>
              <a:t>CAN PROVIDE IMMEDIATE RECTIFICATION OF OBSERVATION/ANTICIPATION/PLANNING AND P/S/G/A ISSUES.</a:t>
            </a:r>
          </a:p>
          <a:p>
            <a:pPr marL="883920" indent="-883920" defTabSz="1463003">
              <a:buSzPct val="123000"/>
              <a:defRPr spc="-139" sz="6960"/>
            </a:pPr>
            <a:r>
              <a:t>VERBAL DIRECTIONS ARE EASIER THAN WATCHING FOR INDICATORS OR FOR STOPPING AN ASSOCIATE.</a:t>
            </a:r>
          </a:p>
          <a:p>
            <a:pPr marL="883920" indent="-883920" defTabSz="1463003">
              <a:buSzPct val="123000"/>
              <a:defRPr spc="-139" sz="6960"/>
            </a:pPr>
            <a:r>
              <a:t>ABILITY TO PROVIDE A DEMONSTRATION RIDE WITH COMMENTARY.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5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DISADVANTAGES:…"/>
          <p:cNvSpPr txBox="1"/>
          <p:nvPr>
            <p:ph type="title"/>
          </p:nvPr>
        </p:nvSpPr>
        <p:spPr>
          <a:xfrm>
            <a:off x="1671319" y="1645212"/>
            <a:ext cx="21041362" cy="9846901"/>
          </a:xfrm>
          <a:prstGeom prst="rect">
            <a:avLst/>
          </a:prstGeom>
        </p:spPr>
        <p:txBody>
          <a:bodyPr/>
          <a:lstStyle/>
          <a:p>
            <a:pPr defTabSz="1146019">
              <a:defRPr spc="-109" sz="5452">
                <a:solidFill>
                  <a:schemeClr val="accent4"/>
                </a:solidFill>
              </a:defRPr>
            </a:pPr>
            <a:r>
              <a:t>DISADVANTAGES:</a:t>
            </a:r>
            <a:br/>
          </a:p>
          <a:p>
            <a:pPr marL="692404" indent="-692404" defTabSz="1146019">
              <a:buSzPct val="123000"/>
              <a:defRPr spc="-109" sz="5452"/>
            </a:pPr>
            <a:r>
              <a:t>CAN BE DISTRACTING.</a:t>
            </a:r>
          </a:p>
          <a:p>
            <a:pPr marL="692404" indent="-692404" defTabSz="1146019">
              <a:buSzPct val="123000"/>
              <a:defRPr spc="-109" sz="5452"/>
            </a:pPr>
            <a:r>
              <a:t>CAN DEVELOP INTO A CONVERSATION.</a:t>
            </a:r>
          </a:p>
          <a:p>
            <a:pPr marL="692404" indent="-692404" defTabSz="1146019">
              <a:buSzPct val="123000"/>
              <a:defRPr spc="-109" sz="5452"/>
            </a:pPr>
            <a:r>
              <a:t>CONNECTION CAN BE BROKEN.</a:t>
            </a:r>
          </a:p>
          <a:p>
            <a:pPr marL="692404" indent="-692404" defTabSz="1146019">
              <a:buSzPct val="123000"/>
              <a:defRPr spc="-109" sz="5452"/>
            </a:pPr>
            <a:r>
              <a:t>CAN NEGATE THE NEED FOR THE ASSOCIATE THINKING FOR THEMSELVES.</a:t>
            </a:r>
          </a:p>
          <a:p>
            <a:pPr marL="692404" indent="-692404" defTabSz="1146019">
              <a:buSzPct val="123000"/>
              <a:defRPr spc="-109" sz="5452"/>
            </a:pPr>
            <a:r>
              <a:t>CONSTANT NEGATIVE FEEDBACK COULD KNOCK CONFIDENCE.</a:t>
            </a:r>
          </a:p>
          <a:p>
            <a:pPr marL="692404" indent="-692404" defTabSz="1146019">
              <a:buSzPct val="123000"/>
              <a:defRPr spc="-109" sz="5452"/>
            </a:pPr>
            <a:r>
              <a:t>MOST EXAMINERS DO NOT USE COMMS ON THE TEST.</a:t>
            </a:r>
          </a:p>
          <a:p>
            <a:pPr marL="692404" indent="-692404" defTabSz="1146019">
              <a:buSzPct val="123000"/>
              <a:defRPr spc="-109" sz="5452"/>
            </a:pPr>
            <a:r>
              <a:t>THE TIME SPENT CONNECTING INTERCOMS CAN BE NOT INCONSIDERABLE.</a:t>
            </a:r>
          </a:p>
          <a:p>
            <a:pPr marL="692404" indent="-692404" defTabSz="1146019">
              <a:buSzPct val="123000"/>
              <a:defRPr spc="-109" sz="5452"/>
            </a:pPr>
            <a:r>
              <a:t>IF TRANSFERRING EQUIPMENT BETWEEN ASSOCIATES CONSIDER THE USE OF DISINFECTANT.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PS:…"/>
          <p:cNvSpPr txBox="1"/>
          <p:nvPr>
            <p:ph type="title"/>
          </p:nvPr>
        </p:nvSpPr>
        <p:spPr>
          <a:xfrm>
            <a:off x="1671319" y="1645212"/>
            <a:ext cx="21041362" cy="9846901"/>
          </a:xfrm>
          <a:prstGeom prst="rect">
            <a:avLst/>
          </a:prstGeom>
        </p:spPr>
        <p:txBody>
          <a:bodyPr/>
          <a:lstStyle/>
          <a:p>
            <a:pPr defTabSz="1072869">
              <a:defRPr spc="-102" sz="5104">
                <a:solidFill>
                  <a:schemeClr val="accent4"/>
                </a:solidFill>
              </a:defRPr>
            </a:pPr>
            <a:r>
              <a:t>TIPS:</a:t>
            </a:r>
            <a:br/>
          </a:p>
          <a:p>
            <a:pPr marL="648208" indent="-648208" defTabSz="1072869">
              <a:buSzPct val="123000"/>
              <a:defRPr spc="-102" sz="5104"/>
            </a:pPr>
            <a:r>
              <a:t>ROBUSTLY BRIEF THE ASSOCIATE IN HOW COMMS WILL BE USED.</a:t>
            </a:r>
          </a:p>
          <a:p>
            <a:pPr marL="648208" indent="-648208" defTabSz="1072869">
              <a:buSzPct val="123000"/>
              <a:defRPr spc="-102" sz="5104"/>
            </a:pPr>
            <a:r>
              <a:t>AGREE COURSE OF ACTION IF COMMS FAIL.</a:t>
            </a:r>
          </a:p>
          <a:p>
            <a:pPr marL="648208" indent="-648208" defTabSz="1072869">
              <a:buSzPct val="123000"/>
              <a:defRPr spc="-102" sz="5104"/>
            </a:pPr>
            <a:r>
              <a:t>MINIMISE USE = MINIMISE DISTRACTION.</a:t>
            </a:r>
          </a:p>
          <a:p>
            <a:pPr marL="648208" indent="-648208" defTabSz="1072869">
              <a:buSzPct val="123000"/>
              <a:defRPr spc="-102" sz="5104"/>
            </a:pPr>
            <a:r>
              <a:t>UTILISE SHORT, SUCCINCT INSTRUCTIONS. </a:t>
            </a:r>
          </a:p>
          <a:p>
            <a:pPr marL="648208" indent="-648208" defTabSz="1072869">
              <a:buSzPct val="123000"/>
              <a:defRPr spc="-102" sz="5104"/>
            </a:pPr>
            <a:r>
              <a:t>CHOOSE YOUR MOMENT TO MINIMISE DISTRACTION.</a:t>
            </a:r>
          </a:p>
          <a:p>
            <a:pPr marL="648208" indent="-648208" defTabSz="1072869">
              <a:buSzPct val="123000"/>
              <a:defRPr spc="-102" sz="5104"/>
            </a:pPr>
            <a:r>
              <a:t>IF POSSIBLE USE ONE WAY COMMS TO AVOID THE POSSIBILITY OF CONVERSATION.</a:t>
            </a:r>
          </a:p>
          <a:p>
            <a:pPr marL="648208" indent="-648208" defTabSz="1072869">
              <a:buSzPct val="123000"/>
              <a:defRPr spc="-102" sz="5104"/>
            </a:pPr>
            <a:r>
              <a:t>SAVE DISCUSSION FOR ROADSIDE OR CAFE.</a:t>
            </a:r>
          </a:p>
          <a:p>
            <a:pPr marL="648208" indent="-648208" defTabSz="1072869">
              <a:buSzPct val="123000"/>
              <a:defRPr spc="-102" sz="5104"/>
            </a:pPr>
            <a:r>
              <a:t>PRINCIPLES SHOULD BE DISCUSSED PRIOR TO THE RIDE AND ONLY SLIGHTLY ADJUSTED VIA COMMS. </a:t>
            </a:r>
            <a:r>
              <a: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rPr>
              <a:t>NO TUITION.</a:t>
            </a:r>
          </a:p>
          <a:p>
            <a:pPr marL="648208" indent="-648208" defTabSz="1072869">
              <a:buSzPct val="123000"/>
              <a:defRPr spc="-102" sz="5104"/>
            </a:pPr>
            <a:r>
              <a:t>AVOID JARGON AND ABBREVIATIONS WHICH COULD BE MISCONSTRUED.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