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0" r:id="rId2"/>
    <p:sldId id="273" r:id="rId3"/>
    <p:sldId id="290" r:id="rId4"/>
    <p:sldId id="274" r:id="rId5"/>
    <p:sldId id="289" r:id="rId6"/>
    <p:sldId id="293" r:id="rId7"/>
    <p:sldId id="294" r:id="rId8"/>
    <p:sldId id="295" r:id="rId9"/>
    <p:sldId id="296" r:id="rId10"/>
    <p:sldId id="286" r:id="rId11"/>
    <p:sldId id="275" r:id="rId12"/>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charset="0"/>
        <a:ea typeface="+mn-ea"/>
        <a:cs typeface="Times New Roman" charset="0"/>
      </a:defRPr>
    </a:lvl1pPr>
    <a:lvl2pPr marL="457200" algn="l" rtl="0" fontAlgn="base">
      <a:spcBef>
        <a:spcPct val="0"/>
      </a:spcBef>
      <a:spcAft>
        <a:spcPct val="0"/>
      </a:spcAft>
      <a:defRPr sz="2400" kern="1200">
        <a:solidFill>
          <a:schemeClr val="tx1"/>
        </a:solidFill>
        <a:latin typeface="Times New Roman" charset="0"/>
        <a:ea typeface="+mn-ea"/>
        <a:cs typeface="Times New Roman" charset="0"/>
      </a:defRPr>
    </a:lvl2pPr>
    <a:lvl3pPr marL="914400" algn="l" rtl="0" fontAlgn="base">
      <a:spcBef>
        <a:spcPct val="0"/>
      </a:spcBef>
      <a:spcAft>
        <a:spcPct val="0"/>
      </a:spcAft>
      <a:defRPr sz="2400" kern="1200">
        <a:solidFill>
          <a:schemeClr val="tx1"/>
        </a:solidFill>
        <a:latin typeface="Times New Roman" charset="0"/>
        <a:ea typeface="+mn-ea"/>
        <a:cs typeface="Times New Roman" charset="0"/>
      </a:defRPr>
    </a:lvl3pPr>
    <a:lvl4pPr marL="1371600" algn="l" rtl="0" fontAlgn="base">
      <a:spcBef>
        <a:spcPct val="0"/>
      </a:spcBef>
      <a:spcAft>
        <a:spcPct val="0"/>
      </a:spcAft>
      <a:defRPr sz="2400" kern="1200">
        <a:solidFill>
          <a:schemeClr val="tx1"/>
        </a:solidFill>
        <a:latin typeface="Times New Roman" charset="0"/>
        <a:ea typeface="+mn-ea"/>
        <a:cs typeface="Times New Roman" charset="0"/>
      </a:defRPr>
    </a:lvl4pPr>
    <a:lvl5pPr marL="1828800" algn="l" rtl="0" fontAlgn="base">
      <a:spcBef>
        <a:spcPct val="0"/>
      </a:spcBef>
      <a:spcAft>
        <a:spcPct val="0"/>
      </a:spcAft>
      <a:defRPr sz="2400" kern="1200">
        <a:solidFill>
          <a:schemeClr val="tx1"/>
        </a:solidFill>
        <a:latin typeface="Times New Roman" charset="0"/>
        <a:ea typeface="+mn-ea"/>
        <a:cs typeface="Times New Roman" charset="0"/>
      </a:defRPr>
    </a:lvl5pPr>
    <a:lvl6pPr marL="2286000" algn="l" defTabSz="914400" rtl="0" eaLnBrk="1" latinLnBrk="0" hangingPunct="1">
      <a:defRPr sz="2400" kern="1200">
        <a:solidFill>
          <a:schemeClr val="tx1"/>
        </a:solidFill>
        <a:latin typeface="Times New Roman" charset="0"/>
        <a:ea typeface="+mn-ea"/>
        <a:cs typeface="Times New Roman" charset="0"/>
      </a:defRPr>
    </a:lvl6pPr>
    <a:lvl7pPr marL="2743200" algn="l" defTabSz="914400" rtl="0" eaLnBrk="1" latinLnBrk="0" hangingPunct="1">
      <a:defRPr sz="2400" kern="1200">
        <a:solidFill>
          <a:schemeClr val="tx1"/>
        </a:solidFill>
        <a:latin typeface="Times New Roman" charset="0"/>
        <a:ea typeface="+mn-ea"/>
        <a:cs typeface="Times New Roman" charset="0"/>
      </a:defRPr>
    </a:lvl7pPr>
    <a:lvl8pPr marL="3200400" algn="l" defTabSz="914400" rtl="0" eaLnBrk="1" latinLnBrk="0" hangingPunct="1">
      <a:defRPr sz="2400" kern="1200">
        <a:solidFill>
          <a:schemeClr val="tx1"/>
        </a:solidFill>
        <a:latin typeface="Times New Roman" charset="0"/>
        <a:ea typeface="+mn-ea"/>
        <a:cs typeface="Times New Roman" charset="0"/>
      </a:defRPr>
    </a:lvl8pPr>
    <a:lvl9pPr marL="3657600" algn="l" defTabSz="914400" rtl="0" eaLnBrk="1" latinLnBrk="0" hangingPunct="1">
      <a:defRPr sz="2400" kern="1200">
        <a:solidFill>
          <a:schemeClr val="tx1"/>
        </a:solidFill>
        <a:latin typeface="Times New Roman" charset="0"/>
        <a:ea typeface="+mn-ea"/>
        <a:cs typeface="Times New Roman"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07" autoAdjust="0"/>
  </p:normalViewPr>
  <p:slideViewPr>
    <p:cSldViewPr>
      <p:cViewPr varScale="1">
        <p:scale>
          <a:sx n="81" d="100"/>
          <a:sy n="81" d="100"/>
        </p:scale>
        <p:origin x="-1044" y="-90"/>
      </p:cViewPr>
      <p:guideLst>
        <p:guide orient="horz" pos="2160"/>
        <p:guide pos="2880"/>
      </p:guideLst>
    </p:cSldViewPr>
  </p:slideViewPr>
  <p:outlineViewPr>
    <p:cViewPr>
      <p:scale>
        <a:sx n="33" d="100"/>
        <a:sy n="33" d="100"/>
      </p:scale>
      <p:origin x="0" y="247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3F674D8-2C40-4EF0-90F7-92605B996C21}"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Times New Roman" charset="0"/>
      </a:defRPr>
    </a:lvl1pPr>
    <a:lvl2pPr marL="457200" algn="l" rtl="0" fontAlgn="base">
      <a:spcBef>
        <a:spcPct val="30000"/>
      </a:spcBef>
      <a:spcAft>
        <a:spcPct val="0"/>
      </a:spcAft>
      <a:defRPr sz="1200" kern="1200">
        <a:solidFill>
          <a:schemeClr val="tx1"/>
        </a:solidFill>
        <a:latin typeface="Times New Roman" charset="0"/>
        <a:ea typeface="+mn-ea"/>
        <a:cs typeface="Times New Roman" charset="0"/>
      </a:defRPr>
    </a:lvl2pPr>
    <a:lvl3pPr marL="914400" algn="l" rtl="0" fontAlgn="base">
      <a:spcBef>
        <a:spcPct val="30000"/>
      </a:spcBef>
      <a:spcAft>
        <a:spcPct val="0"/>
      </a:spcAft>
      <a:defRPr sz="1200" kern="1200">
        <a:solidFill>
          <a:schemeClr val="tx1"/>
        </a:solidFill>
        <a:latin typeface="Times New Roman" charset="0"/>
        <a:ea typeface="+mn-ea"/>
        <a:cs typeface="Times New Roman" charset="0"/>
      </a:defRPr>
    </a:lvl3pPr>
    <a:lvl4pPr marL="1371600" algn="l" rtl="0" fontAlgn="base">
      <a:spcBef>
        <a:spcPct val="30000"/>
      </a:spcBef>
      <a:spcAft>
        <a:spcPct val="0"/>
      </a:spcAft>
      <a:defRPr sz="1200" kern="1200">
        <a:solidFill>
          <a:schemeClr val="tx1"/>
        </a:solidFill>
        <a:latin typeface="Times New Roman" charset="0"/>
        <a:ea typeface="+mn-ea"/>
        <a:cs typeface="Times New Roman" charset="0"/>
      </a:defRPr>
    </a:lvl4pPr>
    <a:lvl5pPr marL="1828800" algn="l" rtl="0" fontAlgn="base">
      <a:spcBef>
        <a:spcPct val="30000"/>
      </a:spcBef>
      <a:spcAft>
        <a:spcPct val="0"/>
      </a:spcAft>
      <a:defRPr sz="1200" kern="1200">
        <a:solidFill>
          <a:schemeClr val="tx1"/>
        </a:solidFill>
        <a:latin typeface="Times New Roman" charset="0"/>
        <a:ea typeface="+mn-ea"/>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78B918-F617-4C9A-8C44-18FB4B0F6243}" type="slidenum">
              <a:rPr lang="en-GB"/>
              <a:pPr/>
              <a:t>2</a:t>
            </a:fld>
            <a:endParaRPr lang="en-GB"/>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GB"/>
              <a:t>Passes must be worn and visible at all times.</a:t>
            </a:r>
          </a:p>
          <a:p>
            <a:r>
              <a:rPr lang="en-GB"/>
              <a:t>Fire Alarms test on Fridays Mornings and is a very loud unmistakeable Din! Do not use the lift in the event of fire, use the external staircase which is almost directly outside of this room on the right. Walk around the building to fire point ????? Which is at the opposite side of the front car park.</a:t>
            </a:r>
          </a:p>
          <a:p>
            <a:endParaRPr lang="en-GB"/>
          </a:p>
          <a:p>
            <a:r>
              <a:rPr lang="en-GB"/>
              <a:t>No smoking on site or in vehicles. There is a smoke room situated on the ground floor and a member of the training team will be able to direct you.</a:t>
            </a:r>
          </a:p>
          <a:p>
            <a:endParaRPr lang="en-GB"/>
          </a:p>
          <a:p>
            <a:r>
              <a:rPr lang="en-GB"/>
              <a:t>Toilets, out the door, turn left, across the landing and on this floor, the gents are on the left and the ladies on the right.</a:t>
            </a:r>
          </a:p>
          <a:p>
            <a:endParaRPr lang="en-GB"/>
          </a:p>
          <a:p>
            <a:r>
              <a:rPr lang="en-GB"/>
              <a:t>Mobile Telephones must be turned off or silent in the building and in cars. No mobile when mobile!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A3D03-24BE-48CC-9BB4-88B9F971EFB1}" type="slidenum">
              <a:rPr lang="en-GB"/>
              <a:pPr/>
              <a:t>3</a:t>
            </a:fld>
            <a:endParaRPr lang="en-GB"/>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GB"/>
              <a:t>Let’s take a look at the definition of the words!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A3D03-24BE-48CC-9BB4-88B9F971EFB1}" type="slidenum">
              <a:rPr lang="en-GB"/>
              <a:pPr/>
              <a:t>4</a:t>
            </a:fld>
            <a:endParaRPr lang="en-GB"/>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GB"/>
              <a:t>Let’s take a look at the definition of the words!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A3D03-24BE-48CC-9BB4-88B9F971EFB1}" type="slidenum">
              <a:rPr lang="en-GB"/>
              <a:pPr/>
              <a:t>5</a:t>
            </a:fld>
            <a:endParaRPr lang="en-GB"/>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GB"/>
              <a:t>Let’s take a look at the definition of the words!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A3D03-24BE-48CC-9BB4-88B9F971EFB1}" type="slidenum">
              <a:rPr lang="en-GB"/>
              <a:pPr/>
              <a:t>6</a:t>
            </a:fld>
            <a:endParaRPr lang="en-GB"/>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GB"/>
              <a:t>Let’s take a look at the definition of the words!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A3D03-24BE-48CC-9BB4-88B9F971EFB1}" type="slidenum">
              <a:rPr lang="en-GB"/>
              <a:pPr/>
              <a:t>7</a:t>
            </a:fld>
            <a:endParaRPr lang="en-GB"/>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GB"/>
              <a:t>Let’s take a look at the definition of the words!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A3D03-24BE-48CC-9BB4-88B9F971EFB1}" type="slidenum">
              <a:rPr lang="en-GB"/>
              <a:pPr/>
              <a:t>8</a:t>
            </a:fld>
            <a:endParaRPr lang="en-GB"/>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GB"/>
              <a:t>Let’s take a look at the definition of the words!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A3D03-24BE-48CC-9BB4-88B9F971EFB1}" type="slidenum">
              <a:rPr lang="en-GB"/>
              <a:pPr/>
              <a:t>9</a:t>
            </a:fld>
            <a:endParaRPr lang="en-GB"/>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GB"/>
              <a:t>Let’s take a look at the definition of the words!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A3D03-24BE-48CC-9BB4-88B9F971EFB1}" type="slidenum">
              <a:rPr lang="en-GB"/>
              <a:pPr/>
              <a:t>10</a:t>
            </a:fld>
            <a:endParaRPr lang="en-GB"/>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GB"/>
              <a:t>Let’s take a look at the definition of the words!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6B336A4-B7BA-4C8D-9A59-7652BE84DC5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A2F57A7-25AB-46B8-B74A-B24D4FC0CEDE}"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1B0F491-DDE9-4282-A01D-0963EF0A4B05}"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82B25AC-E371-4E18-B2B8-A7DC53D1414D}"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C568DF-E33F-44EA-8489-3A6E4F6458E4}"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EACEB27-6830-4EAB-B994-526F253FA156}"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55D8AC18-D009-4933-A7B2-80E9DA99458B}"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0CAACF27-9624-47E5-93C9-ABB52A6C1C5F}"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A36A3D8-9975-4440-BD46-D2A0A74484C1}"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0ED820C-8AA8-43F2-8C05-76DB4E27652F}"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5D2DEA5-FBCC-4903-81F7-66880AD4BD95}"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39A4530-FBCB-4E0F-BB4E-FC2F0D39CEB3}"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cs typeface="Times New Roman" charset="0"/>
        </a:defRPr>
      </a:lvl2pPr>
      <a:lvl3pPr algn="ctr" rtl="0" fontAlgn="base">
        <a:spcBef>
          <a:spcPct val="0"/>
        </a:spcBef>
        <a:spcAft>
          <a:spcPct val="0"/>
        </a:spcAft>
        <a:defRPr sz="4400">
          <a:solidFill>
            <a:schemeClr val="tx2"/>
          </a:solidFill>
          <a:latin typeface="Times New Roman" charset="0"/>
          <a:cs typeface="Times New Roman" charset="0"/>
        </a:defRPr>
      </a:lvl3pPr>
      <a:lvl4pPr algn="ctr" rtl="0" fontAlgn="base">
        <a:spcBef>
          <a:spcPct val="0"/>
        </a:spcBef>
        <a:spcAft>
          <a:spcPct val="0"/>
        </a:spcAft>
        <a:defRPr sz="4400">
          <a:solidFill>
            <a:schemeClr val="tx2"/>
          </a:solidFill>
          <a:latin typeface="Times New Roman" charset="0"/>
          <a:cs typeface="Times New Roman" charset="0"/>
        </a:defRPr>
      </a:lvl4pPr>
      <a:lvl5pPr algn="ctr" rtl="0" fontAlgn="base">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6200000" scaled="0"/>
          <a:tileRect/>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11560" y="2276872"/>
            <a:ext cx="7772400" cy="1143000"/>
          </a:xfrm>
        </p:spPr>
        <p:txBody>
          <a:bodyPr/>
          <a:lstStyle/>
          <a:p>
            <a:r>
              <a:rPr lang="en-GB" sz="6000" b="1" smtClean="0">
                <a:solidFill>
                  <a:schemeClr val="bg2"/>
                </a:solidFill>
                <a:latin typeface="BMWTypeLight" pitchFamily="34" charset="0"/>
              </a:rPr>
              <a:t>Hazards!</a:t>
            </a:r>
            <a:endParaRPr lang="en-GB" sz="6000" b="1" dirty="0">
              <a:solidFill>
                <a:schemeClr val="bg2"/>
              </a:solidFill>
              <a:latin typeface="BMWTypeLight" pitchFamily="34" charset="0"/>
            </a:endParaRPr>
          </a:p>
        </p:txBody>
      </p:sp>
      <p:sp>
        <p:nvSpPr>
          <p:cNvPr id="16387" name="Rectangle 3"/>
          <p:cNvSpPr>
            <a:spLocks noGrp="1" noChangeArrowheads="1"/>
          </p:cNvSpPr>
          <p:nvPr>
            <p:ph type="subTitle" idx="1"/>
          </p:nvPr>
        </p:nvSpPr>
        <p:spPr/>
        <p:txBody>
          <a:bodyPr/>
          <a:lstStyle/>
          <a:p>
            <a:r>
              <a:rPr lang="en-GB" sz="4000" b="1" dirty="0">
                <a:solidFill>
                  <a:schemeClr val="tx2"/>
                </a:solidFill>
                <a:latin typeface="BMWTypeLight" pitchFamily="34" charset="0"/>
              </a:rPr>
              <a:t>A Presentation by</a:t>
            </a:r>
          </a:p>
          <a:p>
            <a:r>
              <a:rPr lang="en-GB" sz="4000" b="1" dirty="0">
                <a:solidFill>
                  <a:schemeClr val="tx2"/>
                </a:solidFill>
                <a:latin typeface="BMWTypeLight" pitchFamily="34" charset="0"/>
              </a:rPr>
              <a:t>Chris Hood</a:t>
            </a:r>
          </a:p>
        </p:txBody>
      </p:sp>
      <p:sp>
        <p:nvSpPr>
          <p:cNvPr id="16388" name="Text Box 4"/>
          <p:cNvSpPr txBox="1">
            <a:spLocks noChangeArrowheads="1"/>
          </p:cNvSpPr>
          <p:nvPr/>
        </p:nvSpPr>
        <p:spPr bwMode="auto">
          <a:xfrm>
            <a:off x="7451725" y="5245100"/>
            <a:ext cx="184150" cy="701675"/>
          </a:xfrm>
          <a:prstGeom prst="rect">
            <a:avLst/>
          </a:prstGeom>
          <a:noFill/>
          <a:ln w="9525">
            <a:noFill/>
            <a:miter lim="800000"/>
            <a:headEnd/>
            <a:tailEnd/>
          </a:ln>
          <a:effectLst/>
        </p:spPr>
        <p:txBody>
          <a:bodyPr wrap="none">
            <a:spAutoFit/>
          </a:bodyPr>
          <a:lstStyle/>
          <a:p>
            <a:endParaRPr lang="en-US" sz="4000" b="1">
              <a:solidFill>
                <a:schemeClr val="tx2"/>
              </a:solidFill>
              <a:latin typeface="BMWTypeLight" pitchFamily="34" charset="0"/>
            </a:endParaRPr>
          </a:p>
        </p:txBody>
      </p:sp>
      <p:pic>
        <p:nvPicPr>
          <p:cNvPr id="16390" name="Picture 6" descr="C:\Users\user\Downloads\RoSPA Pics\Come Join.jpg"/>
          <p:cNvPicPr>
            <a:picLocks noChangeAspect="1" noChangeArrowheads="1"/>
          </p:cNvPicPr>
          <p:nvPr/>
        </p:nvPicPr>
        <p:blipFill>
          <a:blip r:embed="rId2" cstate="print"/>
          <a:srcRect/>
          <a:stretch>
            <a:fillRect/>
          </a:stretch>
        </p:blipFill>
        <p:spPr bwMode="auto">
          <a:xfrm>
            <a:off x="6919346" y="6093296"/>
            <a:ext cx="2008629" cy="55036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8488C4"/>
            </a:gs>
            <a:gs pos="53000">
              <a:srgbClr val="D4DEFF"/>
            </a:gs>
            <a:gs pos="83000">
              <a:srgbClr val="D4DEFF"/>
            </a:gs>
            <a:gs pos="100000">
              <a:srgbClr val="96AB94"/>
            </a:gs>
          </a:gsLst>
          <a:lin ang="16200000" scaled="0"/>
        </a:gra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32656"/>
            <a:ext cx="7772400" cy="810344"/>
          </a:xfrm>
        </p:spPr>
        <p:txBody>
          <a:bodyPr/>
          <a:lstStyle/>
          <a:p>
            <a:r>
              <a:rPr lang="en-GB" dirty="0" smtClean="0">
                <a:solidFill>
                  <a:schemeClr val="bg2"/>
                </a:solidFill>
                <a:latin typeface="BMWTypeLight" pitchFamily="34" charset="0"/>
              </a:rPr>
              <a:t>Planning</a:t>
            </a:r>
            <a:endParaRPr lang="en-GB" dirty="0">
              <a:solidFill>
                <a:schemeClr val="bg2"/>
              </a:solidFill>
              <a:latin typeface="BMWTypeLight" pitchFamily="34" charset="0"/>
            </a:endParaRPr>
          </a:p>
        </p:txBody>
      </p:sp>
      <p:sp>
        <p:nvSpPr>
          <p:cNvPr id="35843" name="Rectangle 3"/>
          <p:cNvSpPr>
            <a:spLocks noGrp="1" noChangeArrowheads="1"/>
          </p:cNvSpPr>
          <p:nvPr>
            <p:ph type="body" idx="1"/>
          </p:nvPr>
        </p:nvSpPr>
        <p:spPr>
          <a:xfrm>
            <a:off x="755576" y="1268760"/>
            <a:ext cx="7920880" cy="4608512"/>
          </a:xfrm>
        </p:spPr>
        <p:txBody>
          <a:bodyPr/>
          <a:lstStyle/>
          <a:p>
            <a:pPr algn="ctr">
              <a:buNone/>
            </a:pPr>
            <a:endParaRPr lang="en-GB" b="1" dirty="0" smtClean="0">
              <a:solidFill>
                <a:schemeClr val="bg2"/>
              </a:solidFill>
              <a:latin typeface="BMWTypeLight" pitchFamily="34" charset="0"/>
            </a:endParaRPr>
          </a:p>
          <a:p>
            <a:pPr algn="ctr">
              <a:buNone/>
            </a:pPr>
            <a:endParaRPr lang="en-GB" b="1" dirty="0" smtClean="0">
              <a:solidFill>
                <a:schemeClr val="bg2"/>
              </a:solidFill>
              <a:latin typeface="BMWTypeLight" pitchFamily="34" charset="0"/>
            </a:endParaRPr>
          </a:p>
          <a:p>
            <a:pPr algn="ctr">
              <a:buNone/>
            </a:pPr>
            <a:r>
              <a:rPr lang="en-GB" b="1" dirty="0" smtClean="0">
                <a:solidFill>
                  <a:schemeClr val="bg2"/>
                </a:solidFill>
                <a:latin typeface="BMWTypeLight" pitchFamily="34" charset="0"/>
              </a:rPr>
              <a:t>Always be able to stop on your own side of the road in the distance you can see to be clear</a:t>
            </a:r>
          </a:p>
          <a:p>
            <a:pPr algn="ctr">
              <a:buNone/>
            </a:pPr>
            <a:endParaRPr lang="en-GB" b="1" dirty="0" smtClean="0">
              <a:solidFill>
                <a:schemeClr val="bg2"/>
              </a:solidFill>
              <a:latin typeface="BMWTypeLight" pitchFamily="34" charset="0"/>
            </a:endParaRPr>
          </a:p>
          <a:p>
            <a:pPr algn="ctr">
              <a:buNone/>
            </a:pPr>
            <a:endParaRPr lang="en-GB" b="1" dirty="0" smtClean="0">
              <a:solidFill>
                <a:schemeClr val="bg2"/>
              </a:solidFill>
              <a:latin typeface="BMWTypeLight" pitchFamily="34" charset="0"/>
            </a:endParaRPr>
          </a:p>
          <a:p>
            <a:pPr>
              <a:buNone/>
            </a:pPr>
            <a:endParaRPr lang="en-GB" b="1" dirty="0" smtClean="0">
              <a:solidFill>
                <a:schemeClr val="bg2"/>
              </a:solidFill>
              <a:latin typeface="BMWTypeLight" pitchFamily="34" charset="0"/>
            </a:endParaRPr>
          </a:p>
          <a:p>
            <a:endParaRPr lang="en-GB" b="1" dirty="0" smtClean="0">
              <a:solidFill>
                <a:schemeClr val="bg2"/>
              </a:solidFill>
              <a:latin typeface="BMWTypeLight" pitchFamily="34" charset="0"/>
            </a:endParaRPr>
          </a:p>
          <a:p>
            <a:endParaRPr lang="en-GB" b="1" dirty="0" smtClean="0">
              <a:solidFill>
                <a:schemeClr val="bg2"/>
              </a:solidFill>
              <a:latin typeface="BMWTypeLight" pitchFamily="34" charset="0"/>
            </a:endParaRPr>
          </a:p>
          <a:p>
            <a:pPr>
              <a:buNone/>
            </a:pPr>
            <a:endParaRPr lang="en-GB" b="1" dirty="0" smtClean="0">
              <a:solidFill>
                <a:schemeClr val="bg2"/>
              </a:solidFill>
              <a:latin typeface="BMWTypeLight" pitchFamily="34" charset="0"/>
            </a:endParaRPr>
          </a:p>
        </p:txBody>
      </p:sp>
      <p:sp>
        <p:nvSpPr>
          <p:cNvPr id="35844" name="Text Box 4"/>
          <p:cNvSpPr txBox="1">
            <a:spLocks noChangeArrowheads="1"/>
          </p:cNvSpPr>
          <p:nvPr/>
        </p:nvSpPr>
        <p:spPr bwMode="auto">
          <a:xfrm>
            <a:off x="8518525" y="5756275"/>
            <a:ext cx="184150" cy="457200"/>
          </a:xfrm>
          <a:prstGeom prst="rect">
            <a:avLst/>
          </a:prstGeom>
          <a:noFill/>
          <a:ln w="9525">
            <a:noFill/>
            <a:miter lim="800000"/>
            <a:headEnd/>
            <a:tailEnd/>
          </a:ln>
          <a:effectLst/>
        </p:spPr>
        <p:txBody>
          <a:bodyPr wrap="none">
            <a:spAutoFit/>
          </a:bodyPr>
          <a:lstStyle/>
          <a:p>
            <a:endParaRPr lang="en-US"/>
          </a:p>
        </p:txBody>
      </p:sp>
      <p:pic>
        <p:nvPicPr>
          <p:cNvPr id="7" name="Picture 6" descr="C:\Users\user\Downloads\RoSPA Pics\Come Join.jpg"/>
          <p:cNvPicPr>
            <a:picLocks noChangeAspect="1" noChangeArrowheads="1"/>
          </p:cNvPicPr>
          <p:nvPr/>
        </p:nvPicPr>
        <p:blipFill>
          <a:blip r:embed="rId3" cstate="print"/>
          <a:srcRect/>
          <a:stretch>
            <a:fillRect/>
          </a:stretch>
        </p:blipFill>
        <p:spPr bwMode="auto">
          <a:xfrm>
            <a:off x="6919346" y="6093296"/>
            <a:ext cx="2008629" cy="55036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16200000" scaled="0"/>
        </a:gra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3568" y="764704"/>
            <a:ext cx="7772400" cy="1143000"/>
          </a:xfrm>
        </p:spPr>
        <p:txBody>
          <a:bodyPr/>
          <a:lstStyle/>
          <a:p>
            <a:r>
              <a:rPr lang="en-GB" b="1" dirty="0">
                <a:latin typeface="BMWTypeLight" pitchFamily="34" charset="0"/>
              </a:rPr>
              <a:t>Any Questions?</a:t>
            </a:r>
          </a:p>
        </p:txBody>
      </p:sp>
      <p:sp>
        <p:nvSpPr>
          <p:cNvPr id="37891" name="Text Box 3"/>
          <p:cNvSpPr txBox="1">
            <a:spLocks noChangeArrowheads="1"/>
          </p:cNvSpPr>
          <p:nvPr/>
        </p:nvSpPr>
        <p:spPr bwMode="auto">
          <a:xfrm>
            <a:off x="8366125" y="5984875"/>
            <a:ext cx="184150" cy="457200"/>
          </a:xfrm>
          <a:prstGeom prst="rect">
            <a:avLst/>
          </a:prstGeom>
          <a:noFill/>
          <a:ln w="9525">
            <a:noFill/>
            <a:miter lim="800000"/>
            <a:headEnd/>
            <a:tailEnd/>
          </a:ln>
          <a:effectLst/>
        </p:spPr>
        <p:txBody>
          <a:bodyPr wrap="none">
            <a:spAutoFit/>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8488C4"/>
            </a:gs>
            <a:gs pos="53000">
              <a:srgbClr val="D4DEFF"/>
            </a:gs>
            <a:gs pos="83000">
              <a:srgbClr val="D4DEFF"/>
            </a:gs>
            <a:gs pos="100000">
              <a:srgbClr val="96AB94"/>
            </a:gs>
          </a:gsLst>
          <a:lin ang="16200000" scaled="0"/>
        </a:gra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404664"/>
            <a:ext cx="7772400" cy="662136"/>
          </a:xfrm>
        </p:spPr>
        <p:txBody>
          <a:bodyPr/>
          <a:lstStyle/>
          <a:p>
            <a:r>
              <a:rPr lang="en-GB" b="1" dirty="0" smtClean="0">
                <a:solidFill>
                  <a:schemeClr val="bg2"/>
                </a:solidFill>
                <a:latin typeface="Arial Black" pitchFamily="34" charset="0"/>
              </a:rPr>
              <a:t>What </a:t>
            </a:r>
            <a:r>
              <a:rPr lang="en-GB" b="1" dirty="0" smtClean="0">
                <a:solidFill>
                  <a:schemeClr val="bg2"/>
                </a:solidFill>
                <a:latin typeface="Arial Black" pitchFamily="34" charset="0"/>
              </a:rPr>
              <a:t>is a Hazard?</a:t>
            </a:r>
            <a:endParaRPr lang="en-GB" b="1" dirty="0">
              <a:solidFill>
                <a:schemeClr val="bg2"/>
              </a:solidFill>
              <a:latin typeface="Arial Black" pitchFamily="34" charset="0"/>
            </a:endParaRPr>
          </a:p>
        </p:txBody>
      </p:sp>
      <p:sp>
        <p:nvSpPr>
          <p:cNvPr id="33795" name="Rectangle 3"/>
          <p:cNvSpPr>
            <a:spLocks noGrp="1" noChangeArrowheads="1"/>
          </p:cNvSpPr>
          <p:nvPr>
            <p:ph type="body" idx="1"/>
          </p:nvPr>
        </p:nvSpPr>
        <p:spPr>
          <a:xfrm>
            <a:off x="685800" y="1412776"/>
            <a:ext cx="7772400" cy="4104456"/>
          </a:xfrm>
        </p:spPr>
        <p:txBody>
          <a:bodyPr/>
          <a:lstStyle/>
          <a:p>
            <a:pPr algn="ctr">
              <a:buNone/>
            </a:pPr>
            <a:r>
              <a:rPr lang="en-GB" b="1" dirty="0" smtClean="0">
                <a:solidFill>
                  <a:schemeClr val="bg2"/>
                </a:solidFill>
                <a:latin typeface="Arial Black" pitchFamily="34" charset="0"/>
              </a:rPr>
              <a:t>Anything!</a:t>
            </a:r>
          </a:p>
          <a:p>
            <a:pPr algn="ctr">
              <a:buNone/>
            </a:pPr>
            <a:endParaRPr lang="en-GB" b="1" dirty="0" smtClean="0">
              <a:solidFill>
                <a:schemeClr val="bg2"/>
              </a:solidFill>
              <a:latin typeface="Arial Black" pitchFamily="34" charset="0"/>
            </a:endParaRPr>
          </a:p>
          <a:p>
            <a:pPr algn="ctr">
              <a:buNone/>
            </a:pPr>
            <a:endParaRPr lang="en-GB" b="1" dirty="0" smtClean="0">
              <a:solidFill>
                <a:schemeClr val="bg2"/>
              </a:solidFill>
              <a:latin typeface="Arial Black" pitchFamily="34" charset="0"/>
            </a:endParaRPr>
          </a:p>
          <a:p>
            <a:pPr algn="ctr">
              <a:buNone/>
            </a:pPr>
            <a:r>
              <a:rPr lang="en-GB" b="1" dirty="0" smtClean="0">
                <a:solidFill>
                  <a:schemeClr val="bg2"/>
                </a:solidFill>
                <a:latin typeface="Arial Black" pitchFamily="34" charset="0"/>
              </a:rPr>
              <a:t>That is...anything which is an actual or potential danger</a:t>
            </a:r>
          </a:p>
          <a:p>
            <a:pPr algn="ctr">
              <a:buNone/>
            </a:pPr>
            <a:endParaRPr lang="en-GB" b="1" dirty="0">
              <a:solidFill>
                <a:schemeClr val="tx2"/>
              </a:solidFill>
              <a:latin typeface="BMWTypeLight" pitchFamily="34" charset="0"/>
            </a:endParaRPr>
          </a:p>
        </p:txBody>
      </p:sp>
      <p:sp>
        <p:nvSpPr>
          <p:cNvPr id="33796" name="Text Box 4"/>
          <p:cNvSpPr txBox="1">
            <a:spLocks noChangeArrowheads="1"/>
          </p:cNvSpPr>
          <p:nvPr/>
        </p:nvSpPr>
        <p:spPr bwMode="auto">
          <a:xfrm>
            <a:off x="8289925" y="5984875"/>
            <a:ext cx="184150" cy="457200"/>
          </a:xfrm>
          <a:prstGeom prst="rect">
            <a:avLst/>
          </a:prstGeom>
          <a:noFill/>
          <a:ln w="9525">
            <a:noFill/>
            <a:miter lim="800000"/>
            <a:headEnd/>
            <a:tailEnd/>
          </a:ln>
          <a:effectLst/>
        </p:spPr>
        <p:txBody>
          <a:bodyPr wrap="none">
            <a:spAutoFit/>
          </a:bodyPr>
          <a:lstStyle/>
          <a:p>
            <a:endParaRPr lang="en-US" b="1"/>
          </a:p>
        </p:txBody>
      </p:sp>
      <p:pic>
        <p:nvPicPr>
          <p:cNvPr id="7" name="Picture 6" descr="C:\Users\user\Downloads\RoSPA Pics\Come Join.jpg"/>
          <p:cNvPicPr>
            <a:picLocks noChangeAspect="1" noChangeArrowheads="1"/>
          </p:cNvPicPr>
          <p:nvPr/>
        </p:nvPicPr>
        <p:blipFill>
          <a:blip r:embed="rId3" cstate="print"/>
          <a:srcRect/>
          <a:stretch>
            <a:fillRect/>
          </a:stretch>
        </p:blipFill>
        <p:spPr bwMode="auto">
          <a:xfrm>
            <a:off x="6919346" y="6093296"/>
            <a:ext cx="2008629" cy="55036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8488C4"/>
            </a:gs>
            <a:gs pos="53000">
              <a:srgbClr val="D4DEFF"/>
            </a:gs>
            <a:gs pos="83000">
              <a:srgbClr val="D4DEFF"/>
            </a:gs>
            <a:gs pos="100000">
              <a:srgbClr val="96AB94"/>
            </a:gs>
          </a:gsLst>
          <a:lin ang="16200000" scaled="0"/>
        </a:gra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32656"/>
            <a:ext cx="7772400" cy="810344"/>
          </a:xfrm>
        </p:spPr>
        <p:txBody>
          <a:bodyPr/>
          <a:lstStyle/>
          <a:p>
            <a:r>
              <a:rPr lang="en-GB" dirty="0" smtClean="0">
                <a:solidFill>
                  <a:schemeClr val="bg2"/>
                </a:solidFill>
                <a:latin typeface="BMWTypeLight" pitchFamily="34" charset="0"/>
              </a:rPr>
              <a:t>Types of Hazard</a:t>
            </a:r>
            <a:endParaRPr lang="en-GB" dirty="0">
              <a:solidFill>
                <a:schemeClr val="bg2"/>
              </a:solidFill>
              <a:latin typeface="BMWTypeLight" pitchFamily="34" charset="0"/>
            </a:endParaRPr>
          </a:p>
        </p:txBody>
      </p:sp>
      <p:sp>
        <p:nvSpPr>
          <p:cNvPr id="35843" name="Rectangle 3"/>
          <p:cNvSpPr>
            <a:spLocks noGrp="1" noChangeArrowheads="1"/>
          </p:cNvSpPr>
          <p:nvPr>
            <p:ph type="body" idx="1"/>
          </p:nvPr>
        </p:nvSpPr>
        <p:spPr>
          <a:xfrm>
            <a:off x="755576" y="1268760"/>
            <a:ext cx="7920880" cy="4608512"/>
          </a:xfrm>
        </p:spPr>
        <p:txBody>
          <a:bodyPr/>
          <a:lstStyle/>
          <a:p>
            <a:pPr marL="514350" indent="-514350">
              <a:buFont typeface="+mj-lt"/>
              <a:buAutoNum type="arabicPeriod"/>
            </a:pPr>
            <a:r>
              <a:rPr lang="en-GB" dirty="0" smtClean="0">
                <a:solidFill>
                  <a:schemeClr val="bg2"/>
                </a:solidFill>
                <a:latin typeface="Arial Black" pitchFamily="34" charset="0"/>
              </a:rPr>
              <a:t>Physical </a:t>
            </a:r>
            <a:endParaRPr lang="en-GB" dirty="0" smtClean="0">
              <a:solidFill>
                <a:schemeClr val="bg2"/>
              </a:solidFill>
              <a:latin typeface="Arial Black" pitchFamily="34" charset="0"/>
            </a:endParaRPr>
          </a:p>
          <a:p>
            <a:pPr marL="514350" indent="-514350" algn="ctr">
              <a:buNone/>
            </a:pPr>
            <a:r>
              <a:rPr lang="en-GB" sz="2000" dirty="0" smtClean="0">
                <a:solidFill>
                  <a:schemeClr val="bg2"/>
                </a:solidFill>
                <a:latin typeface="Arial Black" pitchFamily="34" charset="0"/>
              </a:rPr>
              <a:t>What is a Physical Hazard?</a:t>
            </a:r>
            <a:endParaRPr lang="en-GB" sz="2000" dirty="0" smtClean="0">
              <a:solidFill>
                <a:schemeClr val="bg2"/>
              </a:solidFill>
              <a:latin typeface="Arial Black" pitchFamily="34" charset="0"/>
            </a:endParaRPr>
          </a:p>
          <a:p>
            <a:pPr marL="514350" indent="-514350"/>
            <a:r>
              <a:rPr lang="en-GB" dirty="0" smtClean="0">
                <a:solidFill>
                  <a:schemeClr val="bg2"/>
                </a:solidFill>
                <a:latin typeface="Arial Black" pitchFamily="34" charset="0"/>
              </a:rPr>
              <a:t>Junctions </a:t>
            </a:r>
          </a:p>
          <a:p>
            <a:pPr marL="514350" indent="-514350">
              <a:buNone/>
            </a:pPr>
            <a:endParaRPr lang="en-GB" dirty="0" smtClean="0">
              <a:solidFill>
                <a:schemeClr val="bg2"/>
              </a:solidFill>
              <a:latin typeface="Arial Black" pitchFamily="34" charset="0"/>
            </a:endParaRPr>
          </a:p>
          <a:p>
            <a:pPr marL="514350" indent="-514350" algn="ctr"/>
            <a:r>
              <a:rPr lang="en-GB" dirty="0" smtClean="0">
                <a:solidFill>
                  <a:schemeClr val="bg2"/>
                </a:solidFill>
                <a:latin typeface="Arial Black" pitchFamily="34" charset="0"/>
              </a:rPr>
              <a:t>Bends</a:t>
            </a:r>
          </a:p>
          <a:p>
            <a:pPr marL="514350" indent="-514350">
              <a:buNone/>
            </a:pPr>
            <a:endParaRPr lang="en-GB" dirty="0" smtClean="0">
              <a:solidFill>
                <a:schemeClr val="bg2"/>
              </a:solidFill>
              <a:latin typeface="Arial Black" pitchFamily="34" charset="0"/>
            </a:endParaRPr>
          </a:p>
          <a:p>
            <a:pPr marL="514350" indent="-514350"/>
            <a:r>
              <a:rPr lang="en-GB" dirty="0" smtClean="0">
                <a:solidFill>
                  <a:schemeClr val="bg2"/>
                </a:solidFill>
                <a:latin typeface="Arial Black" pitchFamily="34" charset="0"/>
              </a:rPr>
              <a:t>Road Surface</a:t>
            </a:r>
            <a:endParaRPr lang="en-GB" dirty="0" smtClean="0">
              <a:solidFill>
                <a:schemeClr val="bg2"/>
              </a:solidFill>
              <a:latin typeface="Arial Black" pitchFamily="34" charset="0"/>
            </a:endParaRPr>
          </a:p>
        </p:txBody>
      </p:sp>
      <p:sp>
        <p:nvSpPr>
          <p:cNvPr id="35844" name="Text Box 4"/>
          <p:cNvSpPr txBox="1">
            <a:spLocks noChangeArrowheads="1"/>
          </p:cNvSpPr>
          <p:nvPr/>
        </p:nvSpPr>
        <p:spPr bwMode="auto">
          <a:xfrm>
            <a:off x="8518525" y="5756275"/>
            <a:ext cx="184150" cy="457200"/>
          </a:xfrm>
          <a:prstGeom prst="rect">
            <a:avLst/>
          </a:prstGeom>
          <a:noFill/>
          <a:ln w="9525">
            <a:noFill/>
            <a:miter lim="800000"/>
            <a:headEnd/>
            <a:tailEnd/>
          </a:ln>
          <a:effectLst/>
        </p:spPr>
        <p:txBody>
          <a:bodyPr wrap="none">
            <a:spAutoFit/>
          </a:bodyPr>
          <a:lstStyle/>
          <a:p>
            <a:endParaRPr lang="en-US"/>
          </a:p>
        </p:txBody>
      </p:sp>
      <p:pic>
        <p:nvPicPr>
          <p:cNvPr id="7" name="Picture 6" descr="C:\Users\user\Downloads\RoSPA Pics\Come Join.jpg"/>
          <p:cNvPicPr>
            <a:picLocks noChangeAspect="1" noChangeArrowheads="1"/>
          </p:cNvPicPr>
          <p:nvPr/>
        </p:nvPicPr>
        <p:blipFill>
          <a:blip r:embed="rId3" cstate="print"/>
          <a:srcRect/>
          <a:stretch>
            <a:fillRect/>
          </a:stretch>
        </p:blipFill>
        <p:spPr bwMode="auto">
          <a:xfrm>
            <a:off x="6919346" y="6093296"/>
            <a:ext cx="2008629" cy="550369"/>
          </a:xfrm>
          <a:prstGeom prst="rect">
            <a:avLst/>
          </a:prstGeom>
          <a:noFill/>
        </p:spPr>
      </p:pic>
      <p:pic>
        <p:nvPicPr>
          <p:cNvPr id="6" name="Picture 5" descr="junc 1.jpg"/>
          <p:cNvPicPr>
            <a:picLocks noChangeAspect="1"/>
          </p:cNvPicPr>
          <p:nvPr/>
        </p:nvPicPr>
        <p:blipFill>
          <a:blip r:embed="rId4" cstate="print"/>
          <a:stretch>
            <a:fillRect/>
          </a:stretch>
        </p:blipFill>
        <p:spPr>
          <a:xfrm>
            <a:off x="4427984" y="2204864"/>
            <a:ext cx="2304256" cy="1242138"/>
          </a:xfrm>
          <a:prstGeom prst="rect">
            <a:avLst/>
          </a:prstGeom>
        </p:spPr>
      </p:pic>
      <p:pic>
        <p:nvPicPr>
          <p:cNvPr id="8" name="Picture 7" descr="junc 2.jpg"/>
          <p:cNvPicPr>
            <a:picLocks noChangeAspect="1"/>
          </p:cNvPicPr>
          <p:nvPr/>
        </p:nvPicPr>
        <p:blipFill>
          <a:blip r:embed="rId5" cstate="print"/>
          <a:stretch>
            <a:fillRect/>
          </a:stretch>
        </p:blipFill>
        <p:spPr>
          <a:xfrm>
            <a:off x="971600" y="3068960"/>
            <a:ext cx="2513734" cy="1224136"/>
          </a:xfrm>
          <a:prstGeom prst="rect">
            <a:avLst/>
          </a:prstGeom>
        </p:spPr>
      </p:pic>
      <p:pic>
        <p:nvPicPr>
          <p:cNvPr id="9" name="Picture 8" descr="junc 3.jpg"/>
          <p:cNvPicPr>
            <a:picLocks noChangeAspect="1"/>
          </p:cNvPicPr>
          <p:nvPr/>
        </p:nvPicPr>
        <p:blipFill>
          <a:blip r:embed="rId6" cstate="print"/>
          <a:stretch>
            <a:fillRect/>
          </a:stretch>
        </p:blipFill>
        <p:spPr>
          <a:xfrm>
            <a:off x="4788024" y="4653136"/>
            <a:ext cx="3779912" cy="13940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8488C4"/>
            </a:gs>
            <a:gs pos="53000">
              <a:srgbClr val="D4DEFF"/>
            </a:gs>
            <a:gs pos="83000">
              <a:srgbClr val="D4DEFF"/>
            </a:gs>
            <a:gs pos="100000">
              <a:srgbClr val="96AB94"/>
            </a:gs>
          </a:gsLst>
          <a:lin ang="16200000" scaled="0"/>
        </a:gra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32656"/>
            <a:ext cx="7772400" cy="810344"/>
          </a:xfrm>
        </p:spPr>
        <p:txBody>
          <a:bodyPr/>
          <a:lstStyle/>
          <a:p>
            <a:r>
              <a:rPr lang="en-GB" dirty="0" smtClean="0">
                <a:solidFill>
                  <a:schemeClr val="bg2"/>
                </a:solidFill>
                <a:latin typeface="BMWTypeLight" pitchFamily="34" charset="0"/>
              </a:rPr>
              <a:t>Types of Hazard</a:t>
            </a:r>
            <a:endParaRPr lang="en-GB" dirty="0">
              <a:solidFill>
                <a:schemeClr val="bg2"/>
              </a:solidFill>
              <a:latin typeface="BMWTypeLight" pitchFamily="34" charset="0"/>
            </a:endParaRPr>
          </a:p>
        </p:txBody>
      </p:sp>
      <p:sp>
        <p:nvSpPr>
          <p:cNvPr id="35843" name="Rectangle 3"/>
          <p:cNvSpPr>
            <a:spLocks noGrp="1" noChangeArrowheads="1"/>
          </p:cNvSpPr>
          <p:nvPr>
            <p:ph type="body" idx="1"/>
          </p:nvPr>
        </p:nvSpPr>
        <p:spPr>
          <a:xfrm>
            <a:off x="755576" y="1268760"/>
            <a:ext cx="7920880" cy="4608512"/>
          </a:xfrm>
        </p:spPr>
        <p:txBody>
          <a:bodyPr/>
          <a:lstStyle/>
          <a:p>
            <a:pPr marL="514350" indent="-514350">
              <a:buNone/>
            </a:pPr>
            <a:r>
              <a:rPr lang="en-GB" b="1" dirty="0" smtClean="0">
                <a:solidFill>
                  <a:schemeClr val="bg2"/>
                </a:solidFill>
                <a:latin typeface="BMWTypeLight" pitchFamily="34" charset="0"/>
              </a:rPr>
              <a:t>2. Other Road Users</a:t>
            </a:r>
            <a:endParaRPr lang="en-GB" b="1" dirty="0" smtClean="0">
              <a:solidFill>
                <a:schemeClr val="bg2"/>
              </a:solidFill>
              <a:latin typeface="BMWTypeLight" pitchFamily="34" charset="0"/>
            </a:endParaRPr>
          </a:p>
          <a:p>
            <a:pPr marL="514350" indent="-514350">
              <a:buNone/>
            </a:pPr>
            <a:r>
              <a:rPr lang="en-GB" sz="2800" b="1" dirty="0" smtClean="0">
                <a:solidFill>
                  <a:schemeClr val="bg2"/>
                </a:solidFill>
                <a:latin typeface="BMWTypeLight" pitchFamily="34" charset="0"/>
              </a:rPr>
              <a:t>Position/</a:t>
            </a:r>
            <a:r>
              <a:rPr lang="en-GB" sz="2800" b="1" dirty="0" smtClean="0">
                <a:solidFill>
                  <a:schemeClr val="bg2"/>
                </a:solidFill>
                <a:latin typeface="BMWTypeLight" pitchFamily="34" charset="0"/>
              </a:rPr>
              <a:t>Movement</a:t>
            </a:r>
            <a:r>
              <a:rPr lang="en-GB" b="1" dirty="0" smtClean="0">
                <a:solidFill>
                  <a:schemeClr val="bg2"/>
                </a:solidFill>
                <a:latin typeface="BMWTypeLight" pitchFamily="34" charset="0"/>
              </a:rPr>
              <a:t> </a:t>
            </a:r>
          </a:p>
          <a:p>
            <a:pPr marL="514350" indent="-514350"/>
            <a:r>
              <a:rPr lang="en-GB" b="1" dirty="0" smtClean="0">
                <a:solidFill>
                  <a:schemeClr val="bg2"/>
                </a:solidFill>
                <a:latin typeface="BMWTypeLight" pitchFamily="34" charset="0"/>
              </a:rPr>
              <a:t>Drivers</a:t>
            </a:r>
          </a:p>
          <a:p>
            <a:pPr marL="514350" indent="-514350">
              <a:buNone/>
            </a:pPr>
            <a:r>
              <a:rPr lang="en-GB" b="1" dirty="0" smtClean="0">
                <a:solidFill>
                  <a:schemeClr val="bg2"/>
                </a:solidFill>
                <a:latin typeface="BMWTypeLight" pitchFamily="34" charset="0"/>
              </a:rPr>
              <a:t> </a:t>
            </a:r>
          </a:p>
          <a:p>
            <a:pPr marL="514350" indent="-514350" algn="r"/>
            <a:r>
              <a:rPr lang="en-GB" b="1" dirty="0" smtClean="0">
                <a:solidFill>
                  <a:schemeClr val="bg2"/>
                </a:solidFill>
                <a:latin typeface="BMWTypeLight" pitchFamily="34" charset="0"/>
              </a:rPr>
              <a:t>Pedestrians</a:t>
            </a:r>
          </a:p>
          <a:p>
            <a:pPr marL="514350" indent="-514350">
              <a:buNone/>
            </a:pPr>
            <a:endParaRPr lang="en-GB" b="1" dirty="0" smtClean="0">
              <a:solidFill>
                <a:schemeClr val="bg2"/>
              </a:solidFill>
              <a:latin typeface="BMWTypeLight" pitchFamily="34" charset="0"/>
            </a:endParaRPr>
          </a:p>
          <a:p>
            <a:pPr marL="514350" indent="-514350"/>
            <a:r>
              <a:rPr lang="en-GB" b="1" dirty="0" smtClean="0">
                <a:solidFill>
                  <a:schemeClr val="bg2"/>
                </a:solidFill>
                <a:latin typeface="BMWTypeLight" pitchFamily="34" charset="0"/>
              </a:rPr>
              <a:t>Cyclists</a:t>
            </a:r>
            <a:endParaRPr lang="en-GB" b="1" dirty="0" smtClean="0">
              <a:solidFill>
                <a:schemeClr val="bg2"/>
              </a:solidFill>
              <a:latin typeface="BMWTypeLight" pitchFamily="34" charset="0"/>
            </a:endParaRPr>
          </a:p>
        </p:txBody>
      </p:sp>
      <p:sp>
        <p:nvSpPr>
          <p:cNvPr id="35844" name="Text Box 4"/>
          <p:cNvSpPr txBox="1">
            <a:spLocks noChangeArrowheads="1"/>
          </p:cNvSpPr>
          <p:nvPr/>
        </p:nvSpPr>
        <p:spPr bwMode="auto">
          <a:xfrm>
            <a:off x="8518525" y="5756275"/>
            <a:ext cx="184150" cy="457200"/>
          </a:xfrm>
          <a:prstGeom prst="rect">
            <a:avLst/>
          </a:prstGeom>
          <a:noFill/>
          <a:ln w="9525">
            <a:noFill/>
            <a:miter lim="800000"/>
            <a:headEnd/>
            <a:tailEnd/>
          </a:ln>
          <a:effectLst/>
        </p:spPr>
        <p:txBody>
          <a:bodyPr wrap="none">
            <a:spAutoFit/>
          </a:bodyPr>
          <a:lstStyle/>
          <a:p>
            <a:endParaRPr lang="en-US"/>
          </a:p>
        </p:txBody>
      </p:sp>
      <p:pic>
        <p:nvPicPr>
          <p:cNvPr id="7" name="Picture 6" descr="C:\Users\user\Downloads\RoSPA Pics\Come Join.jpg"/>
          <p:cNvPicPr>
            <a:picLocks noChangeAspect="1" noChangeArrowheads="1"/>
          </p:cNvPicPr>
          <p:nvPr/>
        </p:nvPicPr>
        <p:blipFill>
          <a:blip r:embed="rId3" cstate="print"/>
          <a:srcRect/>
          <a:stretch>
            <a:fillRect/>
          </a:stretch>
        </p:blipFill>
        <p:spPr bwMode="auto">
          <a:xfrm>
            <a:off x="6919346" y="6093296"/>
            <a:ext cx="2008629" cy="550369"/>
          </a:xfrm>
          <a:prstGeom prst="rect">
            <a:avLst/>
          </a:prstGeom>
          <a:noFill/>
        </p:spPr>
      </p:pic>
      <p:pic>
        <p:nvPicPr>
          <p:cNvPr id="6" name="Picture 5" descr="driver 1.jpg"/>
          <p:cNvPicPr>
            <a:picLocks noChangeAspect="1"/>
          </p:cNvPicPr>
          <p:nvPr/>
        </p:nvPicPr>
        <p:blipFill>
          <a:blip r:embed="rId4" cstate="print"/>
          <a:stretch>
            <a:fillRect/>
          </a:stretch>
        </p:blipFill>
        <p:spPr>
          <a:xfrm>
            <a:off x="4932040" y="2204864"/>
            <a:ext cx="2520280" cy="1368152"/>
          </a:xfrm>
          <a:prstGeom prst="rect">
            <a:avLst/>
          </a:prstGeom>
        </p:spPr>
      </p:pic>
      <p:pic>
        <p:nvPicPr>
          <p:cNvPr id="8" name="Picture 7" descr="cyclist 1.jpg"/>
          <p:cNvPicPr>
            <a:picLocks noChangeAspect="1"/>
          </p:cNvPicPr>
          <p:nvPr/>
        </p:nvPicPr>
        <p:blipFill>
          <a:blip r:embed="rId5" cstate="print"/>
          <a:stretch>
            <a:fillRect/>
          </a:stretch>
        </p:blipFill>
        <p:spPr>
          <a:xfrm>
            <a:off x="4427984" y="4149080"/>
            <a:ext cx="3118364" cy="1800200"/>
          </a:xfrm>
          <a:prstGeom prst="rect">
            <a:avLst/>
          </a:prstGeom>
        </p:spPr>
      </p:pic>
      <p:pic>
        <p:nvPicPr>
          <p:cNvPr id="9" name="Picture 8" descr="ped 1.jpg"/>
          <p:cNvPicPr>
            <a:picLocks noChangeAspect="1"/>
          </p:cNvPicPr>
          <p:nvPr/>
        </p:nvPicPr>
        <p:blipFill>
          <a:blip r:embed="rId6" cstate="print"/>
          <a:stretch>
            <a:fillRect/>
          </a:stretch>
        </p:blipFill>
        <p:spPr>
          <a:xfrm>
            <a:off x="899592" y="3068960"/>
            <a:ext cx="2847975" cy="1609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8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8488C4"/>
            </a:gs>
            <a:gs pos="53000">
              <a:srgbClr val="D4DEFF"/>
            </a:gs>
            <a:gs pos="83000">
              <a:srgbClr val="D4DEFF"/>
            </a:gs>
            <a:gs pos="100000">
              <a:srgbClr val="96AB94"/>
            </a:gs>
          </a:gsLst>
          <a:lin ang="16200000" scaled="0"/>
        </a:gra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32656"/>
            <a:ext cx="7772400" cy="810344"/>
          </a:xfrm>
        </p:spPr>
        <p:txBody>
          <a:bodyPr/>
          <a:lstStyle/>
          <a:p>
            <a:r>
              <a:rPr lang="en-GB" dirty="0" smtClean="0">
                <a:solidFill>
                  <a:schemeClr val="bg2"/>
                </a:solidFill>
                <a:latin typeface="BMWTypeLight" pitchFamily="34" charset="0"/>
              </a:rPr>
              <a:t>Types of Hazard</a:t>
            </a:r>
            <a:endParaRPr lang="en-GB" dirty="0">
              <a:solidFill>
                <a:schemeClr val="bg2"/>
              </a:solidFill>
              <a:latin typeface="BMWTypeLight" pitchFamily="34" charset="0"/>
            </a:endParaRPr>
          </a:p>
        </p:txBody>
      </p:sp>
      <p:sp>
        <p:nvSpPr>
          <p:cNvPr id="35843" name="Rectangle 3"/>
          <p:cNvSpPr>
            <a:spLocks noGrp="1" noChangeArrowheads="1"/>
          </p:cNvSpPr>
          <p:nvPr>
            <p:ph type="body" idx="1"/>
          </p:nvPr>
        </p:nvSpPr>
        <p:spPr>
          <a:xfrm>
            <a:off x="755576" y="1124744"/>
            <a:ext cx="7920880" cy="4968552"/>
          </a:xfrm>
        </p:spPr>
        <p:txBody>
          <a:bodyPr/>
          <a:lstStyle/>
          <a:p>
            <a:pPr>
              <a:buNone/>
            </a:pPr>
            <a:r>
              <a:rPr lang="en-GB" b="1" dirty="0" smtClean="0">
                <a:solidFill>
                  <a:schemeClr val="bg2"/>
                </a:solidFill>
                <a:latin typeface="BMWTypeLight" pitchFamily="34" charset="0"/>
              </a:rPr>
              <a:t>3. Weather</a:t>
            </a:r>
          </a:p>
          <a:p>
            <a:pPr>
              <a:buNone/>
            </a:pPr>
            <a:endParaRPr lang="en-GB" b="1" dirty="0" smtClean="0">
              <a:solidFill>
                <a:schemeClr val="bg2"/>
              </a:solidFill>
              <a:latin typeface="BMWTypeLight" pitchFamily="34" charset="0"/>
            </a:endParaRPr>
          </a:p>
          <a:p>
            <a:r>
              <a:rPr lang="en-GB" b="1" dirty="0" smtClean="0">
                <a:solidFill>
                  <a:schemeClr val="bg2"/>
                </a:solidFill>
                <a:latin typeface="BMWTypeLight" pitchFamily="34" charset="0"/>
              </a:rPr>
              <a:t>Ice</a:t>
            </a:r>
          </a:p>
          <a:p>
            <a:pPr>
              <a:buNone/>
            </a:pPr>
            <a:endParaRPr lang="en-GB" b="1" dirty="0" smtClean="0">
              <a:solidFill>
                <a:schemeClr val="bg2"/>
              </a:solidFill>
              <a:latin typeface="BMWTypeLight" pitchFamily="34" charset="0"/>
            </a:endParaRPr>
          </a:p>
          <a:p>
            <a:pPr algn="ctr"/>
            <a:r>
              <a:rPr lang="en-GB" b="1" dirty="0" smtClean="0">
                <a:solidFill>
                  <a:schemeClr val="bg2"/>
                </a:solidFill>
                <a:latin typeface="BMWTypeLight" pitchFamily="34" charset="0"/>
              </a:rPr>
              <a:t>Rain</a:t>
            </a:r>
          </a:p>
          <a:p>
            <a:pPr algn="ctr">
              <a:buNone/>
            </a:pPr>
            <a:endParaRPr lang="en-GB" b="1" dirty="0" smtClean="0">
              <a:solidFill>
                <a:schemeClr val="bg2"/>
              </a:solidFill>
              <a:latin typeface="BMWTypeLight" pitchFamily="34" charset="0"/>
            </a:endParaRPr>
          </a:p>
          <a:p>
            <a:r>
              <a:rPr lang="en-GB" b="1" dirty="0" smtClean="0">
                <a:solidFill>
                  <a:schemeClr val="bg2"/>
                </a:solidFill>
                <a:latin typeface="BMWTypeLight" pitchFamily="34" charset="0"/>
              </a:rPr>
              <a:t>Visibility</a:t>
            </a:r>
            <a:endParaRPr lang="en-GB" b="1" dirty="0" smtClean="0">
              <a:solidFill>
                <a:schemeClr val="bg2"/>
              </a:solidFill>
              <a:latin typeface="BMWTypeLight" pitchFamily="34" charset="0"/>
            </a:endParaRPr>
          </a:p>
        </p:txBody>
      </p:sp>
      <p:sp>
        <p:nvSpPr>
          <p:cNvPr id="35844" name="Text Box 4"/>
          <p:cNvSpPr txBox="1">
            <a:spLocks noChangeArrowheads="1"/>
          </p:cNvSpPr>
          <p:nvPr/>
        </p:nvSpPr>
        <p:spPr bwMode="auto">
          <a:xfrm>
            <a:off x="8518525" y="5756275"/>
            <a:ext cx="184150" cy="457200"/>
          </a:xfrm>
          <a:prstGeom prst="rect">
            <a:avLst/>
          </a:prstGeom>
          <a:noFill/>
          <a:ln w="9525">
            <a:noFill/>
            <a:miter lim="800000"/>
            <a:headEnd/>
            <a:tailEnd/>
          </a:ln>
          <a:effectLst/>
        </p:spPr>
        <p:txBody>
          <a:bodyPr wrap="none">
            <a:spAutoFit/>
          </a:bodyPr>
          <a:lstStyle/>
          <a:p>
            <a:endParaRPr lang="en-US"/>
          </a:p>
        </p:txBody>
      </p:sp>
      <p:pic>
        <p:nvPicPr>
          <p:cNvPr id="7" name="Picture 6" descr="C:\Users\user\Downloads\RoSPA Pics\Come Join.jpg"/>
          <p:cNvPicPr>
            <a:picLocks noChangeAspect="1" noChangeArrowheads="1"/>
          </p:cNvPicPr>
          <p:nvPr/>
        </p:nvPicPr>
        <p:blipFill>
          <a:blip r:embed="rId3" cstate="print"/>
          <a:srcRect/>
          <a:stretch>
            <a:fillRect/>
          </a:stretch>
        </p:blipFill>
        <p:spPr bwMode="auto">
          <a:xfrm>
            <a:off x="6919346" y="6093296"/>
            <a:ext cx="2008629" cy="550369"/>
          </a:xfrm>
          <a:prstGeom prst="rect">
            <a:avLst/>
          </a:prstGeom>
          <a:noFill/>
        </p:spPr>
      </p:pic>
      <p:pic>
        <p:nvPicPr>
          <p:cNvPr id="6" name="Picture 5" descr="ice road.jpg"/>
          <p:cNvPicPr>
            <a:picLocks noChangeAspect="1"/>
          </p:cNvPicPr>
          <p:nvPr/>
        </p:nvPicPr>
        <p:blipFill>
          <a:blip r:embed="rId4" cstate="print"/>
          <a:stretch>
            <a:fillRect/>
          </a:stretch>
        </p:blipFill>
        <p:spPr>
          <a:xfrm>
            <a:off x="4860032" y="1700808"/>
            <a:ext cx="3280407" cy="1527473"/>
          </a:xfrm>
          <a:prstGeom prst="rect">
            <a:avLst/>
          </a:prstGeom>
        </p:spPr>
      </p:pic>
      <p:pic>
        <p:nvPicPr>
          <p:cNvPr id="8" name="Picture 7" descr="Flood3.jpg"/>
          <p:cNvPicPr>
            <a:picLocks noChangeAspect="1"/>
          </p:cNvPicPr>
          <p:nvPr/>
        </p:nvPicPr>
        <p:blipFill>
          <a:blip r:embed="rId5" cstate="print"/>
          <a:stretch>
            <a:fillRect/>
          </a:stretch>
        </p:blipFill>
        <p:spPr>
          <a:xfrm>
            <a:off x="971600" y="2996952"/>
            <a:ext cx="2808312" cy="1608498"/>
          </a:xfrm>
          <a:prstGeom prst="rect">
            <a:avLst/>
          </a:prstGeom>
        </p:spPr>
      </p:pic>
      <p:pic>
        <p:nvPicPr>
          <p:cNvPr id="9" name="Picture 8" descr="foggy.jpg"/>
          <p:cNvPicPr>
            <a:picLocks noChangeAspect="1"/>
          </p:cNvPicPr>
          <p:nvPr/>
        </p:nvPicPr>
        <p:blipFill>
          <a:blip r:embed="rId6" cstate="print"/>
          <a:stretch>
            <a:fillRect/>
          </a:stretch>
        </p:blipFill>
        <p:spPr>
          <a:xfrm>
            <a:off x="4572000" y="4365104"/>
            <a:ext cx="3528392" cy="15841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8488C4"/>
            </a:gs>
            <a:gs pos="53000">
              <a:srgbClr val="D4DEFF"/>
            </a:gs>
            <a:gs pos="83000">
              <a:srgbClr val="D4DEFF"/>
            </a:gs>
            <a:gs pos="100000">
              <a:srgbClr val="96AB94"/>
            </a:gs>
          </a:gsLst>
          <a:lin ang="16200000" scaled="0"/>
        </a:gra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32656"/>
            <a:ext cx="7772400" cy="810344"/>
          </a:xfrm>
        </p:spPr>
        <p:txBody>
          <a:bodyPr/>
          <a:lstStyle/>
          <a:p>
            <a:r>
              <a:rPr lang="en-GB" dirty="0" smtClean="0">
                <a:solidFill>
                  <a:schemeClr val="bg2"/>
                </a:solidFill>
                <a:latin typeface="BMWTypeLight" pitchFamily="34" charset="0"/>
              </a:rPr>
              <a:t>Types of Hazard</a:t>
            </a:r>
            <a:endParaRPr lang="en-GB" dirty="0">
              <a:solidFill>
                <a:schemeClr val="bg2"/>
              </a:solidFill>
              <a:latin typeface="BMWTypeLight" pitchFamily="34" charset="0"/>
            </a:endParaRPr>
          </a:p>
        </p:txBody>
      </p:sp>
      <p:sp>
        <p:nvSpPr>
          <p:cNvPr id="35843" name="Rectangle 3"/>
          <p:cNvSpPr>
            <a:spLocks noGrp="1" noChangeArrowheads="1"/>
          </p:cNvSpPr>
          <p:nvPr>
            <p:ph type="body" idx="1"/>
          </p:nvPr>
        </p:nvSpPr>
        <p:spPr>
          <a:xfrm>
            <a:off x="755576" y="1268760"/>
            <a:ext cx="7920880" cy="4608512"/>
          </a:xfrm>
        </p:spPr>
        <p:txBody>
          <a:bodyPr/>
          <a:lstStyle/>
          <a:p>
            <a:pPr algn="ctr">
              <a:buNone/>
            </a:pPr>
            <a:r>
              <a:rPr lang="en-GB" b="1" dirty="0" smtClean="0">
                <a:solidFill>
                  <a:schemeClr val="bg2"/>
                </a:solidFill>
                <a:latin typeface="BMWTypeLight" pitchFamily="34" charset="0"/>
              </a:rPr>
              <a:t>C.O.A.S.T.</a:t>
            </a:r>
          </a:p>
          <a:p>
            <a:pPr>
              <a:buNone/>
            </a:pPr>
            <a:endParaRPr lang="en-GB" b="1" dirty="0" smtClean="0">
              <a:solidFill>
                <a:schemeClr val="bg2"/>
              </a:solidFill>
              <a:latin typeface="BMWTypeLight" pitchFamily="34" charset="0"/>
            </a:endParaRPr>
          </a:p>
          <a:p>
            <a:r>
              <a:rPr lang="en-GB" b="1" dirty="0" smtClean="0">
                <a:solidFill>
                  <a:schemeClr val="bg2"/>
                </a:solidFill>
                <a:latin typeface="BMWTypeLight" pitchFamily="34" charset="0"/>
              </a:rPr>
              <a:t>Concentration -  </a:t>
            </a:r>
            <a:r>
              <a:rPr lang="en-GB" sz="1600" b="1" dirty="0" smtClean="0">
                <a:solidFill>
                  <a:schemeClr val="bg2"/>
                </a:solidFill>
                <a:latin typeface="BMWTypeLight" pitchFamily="34" charset="0"/>
              </a:rPr>
              <a:t>Application of the mind to the task in hand</a:t>
            </a:r>
          </a:p>
          <a:p>
            <a:r>
              <a:rPr lang="en-GB" b="1" dirty="0" smtClean="0">
                <a:solidFill>
                  <a:schemeClr val="bg2"/>
                </a:solidFill>
                <a:latin typeface="BMWTypeLight" pitchFamily="34" charset="0"/>
              </a:rPr>
              <a:t>Observation – </a:t>
            </a:r>
            <a:r>
              <a:rPr lang="en-GB" sz="1600" b="1" dirty="0" smtClean="0">
                <a:solidFill>
                  <a:schemeClr val="bg2"/>
                </a:solidFill>
                <a:latin typeface="BMWTypeLight" pitchFamily="34" charset="0"/>
              </a:rPr>
              <a:t>Don’t look </a:t>
            </a:r>
            <a:r>
              <a:rPr lang="en-GB" sz="2800" b="1" dirty="0" smtClean="0">
                <a:solidFill>
                  <a:schemeClr val="bg2"/>
                </a:solidFill>
                <a:latin typeface="BMWTypeLight" pitchFamily="34" charset="0"/>
              </a:rPr>
              <a:t>– </a:t>
            </a:r>
            <a:r>
              <a:rPr lang="en-GB" b="1" dirty="0" smtClean="0">
                <a:solidFill>
                  <a:schemeClr val="bg2"/>
                </a:solidFill>
                <a:latin typeface="BMWTypeLight" pitchFamily="34" charset="0"/>
              </a:rPr>
              <a:t>SEE</a:t>
            </a:r>
          </a:p>
          <a:p>
            <a:r>
              <a:rPr lang="en-GB" b="1" dirty="0" smtClean="0">
                <a:solidFill>
                  <a:schemeClr val="bg2"/>
                </a:solidFill>
                <a:latin typeface="BMWTypeLight" pitchFamily="34" charset="0"/>
              </a:rPr>
              <a:t>Anticipation – </a:t>
            </a:r>
            <a:r>
              <a:rPr lang="en-GB" sz="1800" b="1" dirty="0" smtClean="0">
                <a:solidFill>
                  <a:schemeClr val="bg2"/>
                </a:solidFill>
                <a:latin typeface="BMWTypeLight" pitchFamily="34" charset="0"/>
              </a:rPr>
              <a:t>Signs, Smells, knowledge</a:t>
            </a:r>
          </a:p>
          <a:p>
            <a:r>
              <a:rPr lang="en-GB" b="1" dirty="0" smtClean="0">
                <a:solidFill>
                  <a:schemeClr val="bg2"/>
                </a:solidFill>
                <a:latin typeface="BMWTypeLight" pitchFamily="34" charset="0"/>
              </a:rPr>
              <a:t>Space – </a:t>
            </a:r>
            <a:r>
              <a:rPr lang="en-GB" sz="1800" b="1" dirty="0" smtClean="0">
                <a:solidFill>
                  <a:schemeClr val="bg2"/>
                </a:solidFill>
                <a:latin typeface="BMWTypeLight" pitchFamily="34" charset="0"/>
              </a:rPr>
              <a:t>Only a fool breaks the two second rule</a:t>
            </a:r>
          </a:p>
          <a:p>
            <a:r>
              <a:rPr lang="en-GB" b="1" dirty="0" smtClean="0">
                <a:solidFill>
                  <a:schemeClr val="bg2"/>
                </a:solidFill>
                <a:latin typeface="BMWTypeLight" pitchFamily="34" charset="0"/>
              </a:rPr>
              <a:t>Time – </a:t>
            </a:r>
            <a:r>
              <a:rPr lang="en-GB" sz="1800" b="1" dirty="0" smtClean="0">
                <a:solidFill>
                  <a:schemeClr val="bg2"/>
                </a:solidFill>
                <a:latin typeface="BMWTypeLight" pitchFamily="34" charset="0"/>
              </a:rPr>
              <a:t>To</a:t>
            </a:r>
            <a:r>
              <a:rPr lang="en-GB" b="1" dirty="0" smtClean="0">
                <a:solidFill>
                  <a:schemeClr val="bg2"/>
                </a:solidFill>
                <a:latin typeface="BMWTypeLight" pitchFamily="34" charset="0"/>
              </a:rPr>
              <a:t> Plan </a:t>
            </a:r>
            <a:r>
              <a:rPr lang="en-GB" sz="2000" b="1" dirty="0" smtClean="0">
                <a:solidFill>
                  <a:schemeClr val="bg2"/>
                </a:solidFill>
                <a:latin typeface="BMWTypeLight" pitchFamily="34" charset="0"/>
              </a:rPr>
              <a:t>or</a:t>
            </a:r>
            <a:r>
              <a:rPr lang="en-GB" b="1" dirty="0" smtClean="0">
                <a:solidFill>
                  <a:schemeClr val="bg2"/>
                </a:solidFill>
                <a:latin typeface="BMWTypeLight" pitchFamily="34" charset="0"/>
              </a:rPr>
              <a:t> </a:t>
            </a:r>
            <a:r>
              <a:rPr lang="en-GB" sz="1800" b="1" dirty="0" smtClean="0">
                <a:solidFill>
                  <a:schemeClr val="bg2"/>
                </a:solidFill>
                <a:latin typeface="BMWTypeLight" pitchFamily="34" charset="0"/>
              </a:rPr>
              <a:t>React</a:t>
            </a:r>
            <a:endParaRPr lang="en-GB" sz="1800" b="1" dirty="0" smtClean="0">
              <a:solidFill>
                <a:schemeClr val="bg2"/>
              </a:solidFill>
              <a:latin typeface="BMWTypeLight" pitchFamily="34" charset="0"/>
            </a:endParaRPr>
          </a:p>
        </p:txBody>
      </p:sp>
      <p:sp>
        <p:nvSpPr>
          <p:cNvPr id="35844" name="Text Box 4"/>
          <p:cNvSpPr txBox="1">
            <a:spLocks noChangeArrowheads="1"/>
          </p:cNvSpPr>
          <p:nvPr/>
        </p:nvSpPr>
        <p:spPr bwMode="auto">
          <a:xfrm>
            <a:off x="8518525" y="5756275"/>
            <a:ext cx="184150" cy="457200"/>
          </a:xfrm>
          <a:prstGeom prst="rect">
            <a:avLst/>
          </a:prstGeom>
          <a:noFill/>
          <a:ln w="9525">
            <a:noFill/>
            <a:miter lim="800000"/>
            <a:headEnd/>
            <a:tailEnd/>
          </a:ln>
          <a:effectLst/>
        </p:spPr>
        <p:txBody>
          <a:bodyPr wrap="none">
            <a:spAutoFit/>
          </a:bodyPr>
          <a:lstStyle/>
          <a:p>
            <a:endParaRPr lang="en-US"/>
          </a:p>
        </p:txBody>
      </p:sp>
      <p:pic>
        <p:nvPicPr>
          <p:cNvPr id="7" name="Picture 6" descr="C:\Users\user\Downloads\RoSPA Pics\Come Join.jpg"/>
          <p:cNvPicPr>
            <a:picLocks noChangeAspect="1" noChangeArrowheads="1"/>
          </p:cNvPicPr>
          <p:nvPr/>
        </p:nvPicPr>
        <p:blipFill>
          <a:blip r:embed="rId3" cstate="print"/>
          <a:srcRect/>
          <a:stretch>
            <a:fillRect/>
          </a:stretch>
        </p:blipFill>
        <p:spPr bwMode="auto">
          <a:xfrm>
            <a:off x="6919346" y="6093296"/>
            <a:ext cx="2008629" cy="5503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84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8488C4"/>
            </a:gs>
            <a:gs pos="53000">
              <a:srgbClr val="D4DEFF"/>
            </a:gs>
            <a:gs pos="83000">
              <a:srgbClr val="D4DEFF"/>
            </a:gs>
            <a:gs pos="100000">
              <a:srgbClr val="96AB94"/>
            </a:gs>
          </a:gsLst>
          <a:lin ang="16200000" scaled="0"/>
        </a:gra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32656"/>
            <a:ext cx="7772400" cy="810344"/>
          </a:xfrm>
        </p:spPr>
        <p:txBody>
          <a:bodyPr/>
          <a:lstStyle/>
          <a:p>
            <a:r>
              <a:rPr lang="en-GB" dirty="0" smtClean="0">
                <a:solidFill>
                  <a:schemeClr val="bg2"/>
                </a:solidFill>
                <a:latin typeface="BMWTypeLight" pitchFamily="34" charset="0"/>
              </a:rPr>
              <a:t>Dealing with the Hazard</a:t>
            </a:r>
            <a:endParaRPr lang="en-GB" dirty="0">
              <a:solidFill>
                <a:schemeClr val="bg2"/>
              </a:solidFill>
              <a:latin typeface="BMWTypeLight" pitchFamily="34" charset="0"/>
            </a:endParaRPr>
          </a:p>
        </p:txBody>
      </p:sp>
      <p:sp>
        <p:nvSpPr>
          <p:cNvPr id="35843" name="Rectangle 3"/>
          <p:cNvSpPr>
            <a:spLocks noGrp="1" noChangeArrowheads="1"/>
          </p:cNvSpPr>
          <p:nvPr>
            <p:ph type="body" idx="1"/>
          </p:nvPr>
        </p:nvSpPr>
        <p:spPr>
          <a:xfrm>
            <a:off x="755576" y="1268760"/>
            <a:ext cx="7920880" cy="4608512"/>
          </a:xfrm>
        </p:spPr>
        <p:txBody>
          <a:bodyPr/>
          <a:lstStyle/>
          <a:p>
            <a:pPr>
              <a:buNone/>
            </a:pPr>
            <a:endParaRPr lang="en-GB" b="1" dirty="0" smtClean="0">
              <a:solidFill>
                <a:schemeClr val="bg2"/>
              </a:solidFill>
              <a:latin typeface="BMWTypeLight" pitchFamily="34" charset="0"/>
            </a:endParaRPr>
          </a:p>
          <a:p>
            <a:pPr>
              <a:buNone/>
            </a:pPr>
            <a:endParaRPr lang="en-GB" b="1" dirty="0" smtClean="0">
              <a:solidFill>
                <a:schemeClr val="bg2"/>
              </a:solidFill>
              <a:latin typeface="BMWTypeLight" pitchFamily="34" charset="0"/>
            </a:endParaRPr>
          </a:p>
          <a:p>
            <a:r>
              <a:rPr lang="en-GB" b="1" dirty="0" smtClean="0">
                <a:solidFill>
                  <a:schemeClr val="bg2"/>
                </a:solidFill>
                <a:latin typeface="BMWTypeLight" pitchFamily="34" charset="0"/>
              </a:rPr>
              <a:t>What Can Be Seen</a:t>
            </a:r>
          </a:p>
          <a:p>
            <a:r>
              <a:rPr lang="en-GB" b="1" dirty="0" smtClean="0">
                <a:solidFill>
                  <a:schemeClr val="bg2"/>
                </a:solidFill>
                <a:latin typeface="BMWTypeLight" pitchFamily="34" charset="0"/>
              </a:rPr>
              <a:t>What Can’t Be Seen</a:t>
            </a:r>
          </a:p>
          <a:p>
            <a:r>
              <a:rPr lang="en-GB" b="1" dirty="0" smtClean="0">
                <a:solidFill>
                  <a:schemeClr val="bg2"/>
                </a:solidFill>
                <a:latin typeface="BMWTypeLight" pitchFamily="34" charset="0"/>
              </a:rPr>
              <a:t>What Can Reasonably Be Expected</a:t>
            </a:r>
            <a:endParaRPr lang="en-GB" b="1" dirty="0" smtClean="0">
              <a:solidFill>
                <a:schemeClr val="bg2"/>
              </a:solidFill>
              <a:latin typeface="BMWTypeLight" pitchFamily="34" charset="0"/>
            </a:endParaRPr>
          </a:p>
        </p:txBody>
      </p:sp>
      <p:sp>
        <p:nvSpPr>
          <p:cNvPr id="35844" name="Text Box 4"/>
          <p:cNvSpPr txBox="1">
            <a:spLocks noChangeArrowheads="1"/>
          </p:cNvSpPr>
          <p:nvPr/>
        </p:nvSpPr>
        <p:spPr bwMode="auto">
          <a:xfrm>
            <a:off x="8518525" y="5756275"/>
            <a:ext cx="184150" cy="457200"/>
          </a:xfrm>
          <a:prstGeom prst="rect">
            <a:avLst/>
          </a:prstGeom>
          <a:noFill/>
          <a:ln w="9525">
            <a:noFill/>
            <a:miter lim="800000"/>
            <a:headEnd/>
            <a:tailEnd/>
          </a:ln>
          <a:effectLst/>
        </p:spPr>
        <p:txBody>
          <a:bodyPr wrap="none">
            <a:spAutoFit/>
          </a:bodyPr>
          <a:lstStyle/>
          <a:p>
            <a:endParaRPr lang="en-US"/>
          </a:p>
        </p:txBody>
      </p:sp>
      <p:pic>
        <p:nvPicPr>
          <p:cNvPr id="7" name="Picture 6" descr="C:\Users\user\Downloads\RoSPA Pics\Come Join.jpg"/>
          <p:cNvPicPr>
            <a:picLocks noChangeAspect="1" noChangeArrowheads="1"/>
          </p:cNvPicPr>
          <p:nvPr/>
        </p:nvPicPr>
        <p:blipFill>
          <a:blip r:embed="rId3" cstate="print"/>
          <a:srcRect/>
          <a:stretch>
            <a:fillRect/>
          </a:stretch>
        </p:blipFill>
        <p:spPr bwMode="auto">
          <a:xfrm>
            <a:off x="6919346" y="6093296"/>
            <a:ext cx="2008629" cy="5503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8488C4"/>
            </a:gs>
            <a:gs pos="53000">
              <a:srgbClr val="D4DEFF"/>
            </a:gs>
            <a:gs pos="83000">
              <a:srgbClr val="D4DEFF"/>
            </a:gs>
            <a:gs pos="100000">
              <a:srgbClr val="96AB94"/>
            </a:gs>
          </a:gsLst>
          <a:lin ang="16200000" scaled="0"/>
        </a:gra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32656"/>
            <a:ext cx="7772400" cy="810344"/>
          </a:xfrm>
        </p:spPr>
        <p:txBody>
          <a:bodyPr/>
          <a:lstStyle/>
          <a:p>
            <a:r>
              <a:rPr lang="en-GB" dirty="0" smtClean="0">
                <a:solidFill>
                  <a:schemeClr val="bg2"/>
                </a:solidFill>
                <a:latin typeface="BMWTypeLight" pitchFamily="34" charset="0"/>
              </a:rPr>
              <a:t>Dealing with the Hazard</a:t>
            </a:r>
            <a:endParaRPr lang="en-GB" dirty="0">
              <a:solidFill>
                <a:schemeClr val="bg2"/>
              </a:solidFill>
              <a:latin typeface="BMWTypeLight" pitchFamily="34" charset="0"/>
            </a:endParaRPr>
          </a:p>
        </p:txBody>
      </p:sp>
      <p:sp>
        <p:nvSpPr>
          <p:cNvPr id="35843" name="Rectangle 3"/>
          <p:cNvSpPr>
            <a:spLocks noGrp="1" noChangeArrowheads="1"/>
          </p:cNvSpPr>
          <p:nvPr>
            <p:ph type="body" idx="1"/>
          </p:nvPr>
        </p:nvSpPr>
        <p:spPr>
          <a:xfrm>
            <a:off x="755576" y="1268760"/>
            <a:ext cx="7920880" cy="4608512"/>
          </a:xfrm>
        </p:spPr>
        <p:txBody>
          <a:bodyPr/>
          <a:lstStyle/>
          <a:p>
            <a:pPr algn="ctr">
              <a:buNone/>
            </a:pPr>
            <a:r>
              <a:rPr lang="en-GB" b="1" dirty="0" smtClean="0">
                <a:solidFill>
                  <a:schemeClr val="bg2"/>
                </a:solidFill>
                <a:latin typeface="BMWTypeLight" pitchFamily="34" charset="0"/>
              </a:rPr>
              <a:t>Scanning &amp; Planning</a:t>
            </a:r>
          </a:p>
          <a:p>
            <a:pPr algn="ctr">
              <a:buNone/>
            </a:pPr>
            <a:endParaRPr lang="en-GB" b="1" dirty="0" smtClean="0">
              <a:solidFill>
                <a:schemeClr val="bg2"/>
              </a:solidFill>
              <a:latin typeface="BMWTypeLight" pitchFamily="34" charset="0"/>
            </a:endParaRPr>
          </a:p>
        </p:txBody>
      </p:sp>
      <p:sp>
        <p:nvSpPr>
          <p:cNvPr id="35844" name="Text Box 4"/>
          <p:cNvSpPr txBox="1">
            <a:spLocks noChangeArrowheads="1"/>
          </p:cNvSpPr>
          <p:nvPr/>
        </p:nvSpPr>
        <p:spPr bwMode="auto">
          <a:xfrm>
            <a:off x="8518525" y="5756275"/>
            <a:ext cx="184150" cy="457200"/>
          </a:xfrm>
          <a:prstGeom prst="rect">
            <a:avLst/>
          </a:prstGeom>
          <a:noFill/>
          <a:ln w="9525">
            <a:noFill/>
            <a:miter lim="800000"/>
            <a:headEnd/>
            <a:tailEnd/>
          </a:ln>
          <a:effectLst/>
        </p:spPr>
        <p:txBody>
          <a:bodyPr wrap="none">
            <a:spAutoFit/>
          </a:bodyPr>
          <a:lstStyle/>
          <a:p>
            <a:endParaRPr lang="en-US"/>
          </a:p>
        </p:txBody>
      </p:sp>
      <p:pic>
        <p:nvPicPr>
          <p:cNvPr id="7" name="Picture 6" descr="C:\Users\user\Downloads\RoSPA Pics\Come Join.jpg"/>
          <p:cNvPicPr>
            <a:picLocks noChangeAspect="1" noChangeArrowheads="1"/>
          </p:cNvPicPr>
          <p:nvPr/>
        </p:nvPicPr>
        <p:blipFill>
          <a:blip r:embed="rId3" cstate="print"/>
          <a:srcRect/>
          <a:stretch>
            <a:fillRect/>
          </a:stretch>
        </p:blipFill>
        <p:spPr bwMode="auto">
          <a:xfrm>
            <a:off x="6919346" y="6093296"/>
            <a:ext cx="2008629" cy="550369"/>
          </a:xfrm>
          <a:prstGeom prst="rect">
            <a:avLst/>
          </a:prstGeom>
          <a:noFill/>
        </p:spPr>
      </p:pic>
      <p:pic>
        <p:nvPicPr>
          <p:cNvPr id="8" name="Picture 7" descr="scan plan 1.jpg"/>
          <p:cNvPicPr>
            <a:picLocks noChangeAspect="1"/>
          </p:cNvPicPr>
          <p:nvPr/>
        </p:nvPicPr>
        <p:blipFill>
          <a:blip r:embed="rId4" cstate="print"/>
          <a:stretch>
            <a:fillRect/>
          </a:stretch>
        </p:blipFill>
        <p:spPr>
          <a:xfrm>
            <a:off x="395536" y="2060848"/>
            <a:ext cx="8280920" cy="331236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8488C4"/>
            </a:gs>
            <a:gs pos="53000">
              <a:srgbClr val="D4DEFF"/>
            </a:gs>
            <a:gs pos="83000">
              <a:srgbClr val="D4DEFF"/>
            </a:gs>
            <a:gs pos="100000">
              <a:srgbClr val="96AB94"/>
            </a:gs>
          </a:gsLst>
          <a:lin ang="16200000" scaled="0"/>
        </a:gra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32656"/>
            <a:ext cx="7772400" cy="810344"/>
          </a:xfrm>
        </p:spPr>
        <p:txBody>
          <a:bodyPr/>
          <a:lstStyle/>
          <a:p>
            <a:r>
              <a:rPr lang="en-GB" dirty="0" smtClean="0">
                <a:solidFill>
                  <a:schemeClr val="bg2"/>
                </a:solidFill>
                <a:latin typeface="BMWTypeLight" pitchFamily="34" charset="0"/>
              </a:rPr>
              <a:t>Dealing with the Hazard</a:t>
            </a:r>
            <a:endParaRPr lang="en-GB" dirty="0">
              <a:solidFill>
                <a:schemeClr val="bg2"/>
              </a:solidFill>
              <a:latin typeface="BMWTypeLight" pitchFamily="34" charset="0"/>
            </a:endParaRPr>
          </a:p>
        </p:txBody>
      </p:sp>
      <p:sp>
        <p:nvSpPr>
          <p:cNvPr id="35843" name="Rectangle 3"/>
          <p:cNvSpPr>
            <a:spLocks noGrp="1" noChangeArrowheads="1"/>
          </p:cNvSpPr>
          <p:nvPr>
            <p:ph type="body" idx="1"/>
          </p:nvPr>
        </p:nvSpPr>
        <p:spPr>
          <a:xfrm>
            <a:off x="755576" y="1268760"/>
            <a:ext cx="7920880" cy="4608512"/>
          </a:xfrm>
        </p:spPr>
        <p:txBody>
          <a:bodyPr/>
          <a:lstStyle/>
          <a:p>
            <a:pPr algn="ctr">
              <a:buNone/>
            </a:pPr>
            <a:r>
              <a:rPr lang="en-GB" b="1" dirty="0" smtClean="0">
                <a:solidFill>
                  <a:schemeClr val="bg2"/>
                </a:solidFill>
                <a:latin typeface="BMWTypeLight" pitchFamily="34" charset="0"/>
              </a:rPr>
              <a:t>Scanning &amp; Planning</a:t>
            </a:r>
          </a:p>
          <a:p>
            <a:pPr algn="ctr">
              <a:buNone/>
            </a:pPr>
            <a:endParaRPr lang="en-GB" b="1" dirty="0" smtClean="0">
              <a:solidFill>
                <a:schemeClr val="bg2"/>
              </a:solidFill>
              <a:latin typeface="BMWTypeLight" pitchFamily="34" charset="0"/>
            </a:endParaRPr>
          </a:p>
        </p:txBody>
      </p:sp>
      <p:sp>
        <p:nvSpPr>
          <p:cNvPr id="35844" name="Text Box 4"/>
          <p:cNvSpPr txBox="1">
            <a:spLocks noChangeArrowheads="1"/>
          </p:cNvSpPr>
          <p:nvPr/>
        </p:nvSpPr>
        <p:spPr bwMode="auto">
          <a:xfrm>
            <a:off x="8518525" y="5756275"/>
            <a:ext cx="184150" cy="457200"/>
          </a:xfrm>
          <a:prstGeom prst="rect">
            <a:avLst/>
          </a:prstGeom>
          <a:noFill/>
          <a:ln w="9525">
            <a:noFill/>
            <a:miter lim="800000"/>
            <a:headEnd/>
            <a:tailEnd/>
          </a:ln>
          <a:effectLst/>
        </p:spPr>
        <p:txBody>
          <a:bodyPr wrap="none">
            <a:spAutoFit/>
          </a:bodyPr>
          <a:lstStyle/>
          <a:p>
            <a:endParaRPr lang="en-US"/>
          </a:p>
        </p:txBody>
      </p:sp>
      <p:pic>
        <p:nvPicPr>
          <p:cNvPr id="7" name="Picture 6" descr="C:\Users\user\Downloads\RoSPA Pics\Come Join.jpg"/>
          <p:cNvPicPr>
            <a:picLocks noChangeAspect="1" noChangeArrowheads="1"/>
          </p:cNvPicPr>
          <p:nvPr/>
        </p:nvPicPr>
        <p:blipFill>
          <a:blip r:embed="rId3" cstate="print"/>
          <a:srcRect/>
          <a:stretch>
            <a:fillRect/>
          </a:stretch>
        </p:blipFill>
        <p:spPr bwMode="auto">
          <a:xfrm>
            <a:off x="6919346" y="6093296"/>
            <a:ext cx="2008629" cy="550369"/>
          </a:xfrm>
          <a:prstGeom prst="rect">
            <a:avLst/>
          </a:prstGeom>
          <a:noFill/>
        </p:spPr>
      </p:pic>
      <p:pic>
        <p:nvPicPr>
          <p:cNvPr id="8" name="Picture 7" descr="scan plan 1.jpg"/>
          <p:cNvPicPr>
            <a:picLocks noChangeAspect="1"/>
          </p:cNvPicPr>
          <p:nvPr/>
        </p:nvPicPr>
        <p:blipFill>
          <a:blip r:embed="rId4" cstate="print"/>
          <a:stretch>
            <a:fillRect/>
          </a:stretch>
        </p:blipFill>
        <p:spPr>
          <a:xfrm>
            <a:off x="683568" y="1988840"/>
            <a:ext cx="7776864" cy="3810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FFFFFF"/>
      </a:dk1>
      <a:lt1>
        <a:srgbClr val="FFFFFF"/>
      </a:lt1>
      <a:dk2>
        <a:srgbClr val="969696"/>
      </a:dk2>
      <a:lt2>
        <a:srgbClr val="000000"/>
      </a:lt2>
      <a:accent1>
        <a:srgbClr val="FF9900"/>
      </a:accent1>
      <a:accent2>
        <a:srgbClr val="00FFFF"/>
      </a:accent2>
      <a:accent3>
        <a:srgbClr val="FFFF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10883</TotalTime>
  <Words>412</Words>
  <Application>Microsoft Office PowerPoint</Application>
  <PresentationFormat>On-screen Show (4:3)</PresentationFormat>
  <Paragraphs>84</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Hazards!</vt:lpstr>
      <vt:lpstr>What is a Hazard?</vt:lpstr>
      <vt:lpstr>Types of Hazard</vt:lpstr>
      <vt:lpstr>Types of Hazard</vt:lpstr>
      <vt:lpstr>Types of Hazard</vt:lpstr>
      <vt:lpstr>Types of Hazard</vt:lpstr>
      <vt:lpstr>Dealing with the Hazard</vt:lpstr>
      <vt:lpstr>Dealing with the Hazard</vt:lpstr>
      <vt:lpstr>Dealing with the Hazard</vt:lpstr>
      <vt:lpstr>Planning</vt:lpstr>
      <vt:lpstr>Any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user</cp:lastModifiedBy>
  <cp:revision>28</cp:revision>
  <dcterms:created xsi:type="dcterms:W3CDTF">2005-07-29T08:30:58Z</dcterms:created>
  <dcterms:modified xsi:type="dcterms:W3CDTF">2017-09-06T09:41:50Z</dcterms:modified>
</cp:coreProperties>
</file>