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79" r:id="rId5"/>
    <p:sldId id="259" r:id="rId6"/>
    <p:sldId id="278" r:id="rId7"/>
    <p:sldId id="272" r:id="rId8"/>
    <p:sldId id="260" r:id="rId9"/>
    <p:sldId id="261" r:id="rId10"/>
    <p:sldId id="262" r:id="rId11"/>
    <p:sldId id="280" r:id="rId12"/>
    <p:sldId id="265" r:id="rId13"/>
    <p:sldId id="281" r:id="rId14"/>
    <p:sldId id="282" r:id="rId15"/>
    <p:sldId id="289" r:id="rId16"/>
    <p:sldId id="288" r:id="rId17"/>
    <p:sldId id="290" r:id="rId18"/>
    <p:sldId id="264" r:id="rId19"/>
    <p:sldId id="283" r:id="rId20"/>
    <p:sldId id="286" r:id="rId21"/>
    <p:sldId id="287" r:id="rId22"/>
    <p:sldId id="285" r:id="rId23"/>
    <p:sldId id="27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56FB-E05E-443F-88A1-CFC906389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727" y="1597961"/>
            <a:ext cx="9144000" cy="31623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DA97A-281B-4A77-9D2C-C5E6A860E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727" y="4902488"/>
            <a:ext cx="9144000" cy="985075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7BAE-E194-4223-BB4E-5E487863F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1F6C9-7279-4DF8-9462-3EFEFA03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57072-0A38-49AD-8D0D-0E42DD48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359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8199-C6CF-4DFF-A750-435F06CC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2D5EB-F993-411F-9DBA-971321FC0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5D216-27F9-4078-8349-ABC9F614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4F8A8-FBA7-4F25-ADEA-AF346495D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609F8-5897-4724-8FA6-3EFDE8F2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41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C0F0C-7BA8-490D-B4C9-CCE145DC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1709738"/>
            <a:ext cx="9143999" cy="3050523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90E61-B837-4BE4-9BC7-6AF706BCC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6" y="4902488"/>
            <a:ext cx="9143999" cy="9850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2E15F-E46D-44C6-9FB9-07B0BC545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F6955-3667-4857-B35A-9E12F798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4B309-D15E-4FA1-9B8D-8C1F3B56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019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219AB-91F9-4F80-9B5D-2E6FE925F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9F334-D0CF-4DFD-BAA9-3ECD639B1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7362" y="2227809"/>
            <a:ext cx="4942438" cy="3949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E0B5D-4613-4DA7-BA20-58B19BE8A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27809"/>
            <a:ext cx="4855265" cy="39491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311AB-0603-424D-BC42-0CEAB3562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AA2AC-0C5F-4835-BE47-D780C298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C54C0-DFDA-4778-9EE8-5E5C30E05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78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F3603-5B09-4916-8324-A6BDAB4E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365125"/>
            <a:ext cx="994273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4073C-C15B-4218-9B84-675895517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5" y="1681163"/>
            <a:ext cx="4912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16D27-36F6-440B-A9BE-8B9499047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4726" y="2505075"/>
            <a:ext cx="4912849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12010D-7AC4-4A70-A211-6A29274119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8552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E85B5-3350-49A4-86A1-E5DAED4916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8552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3E874-D08B-4D81-B82D-5DF242E4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174067-0FFA-41C3-A3A6-E8907CC3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947985-FBC0-4118-8877-2E327F637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16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E0282-3DE7-4AB9-83AC-AFEDD22A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7436C-706A-443F-86CD-4444C828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53292-7EA5-45D0-957F-636A44FC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76F59D-34BB-462C-B506-040B9E98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922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E55245-AB52-41B4-9B28-55E6527D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3B8AE-58B0-4FDF-8430-9D8D3DD5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E4D91-8619-43C1-841B-B5F47DE01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981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A660-DF93-4947-B93F-BF118D3B5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457200"/>
            <a:ext cx="368729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292E-B3E1-4FD6-A7FA-C165BAC21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844277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B0ECC-817B-4A71-AFB5-FC60A2BC3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253343"/>
            <a:ext cx="3687298" cy="361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88E0B-6135-4F59-A35A-2CA1A8BA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DEF36-4037-4E6D-988F-CC8E3F11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C0D2D-D878-4723-A002-5A601EFB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654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C59D5-B8A1-4C9C-A61F-E082A443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720433"/>
            <a:ext cx="3687298" cy="15873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B4F5F-E6E7-45C3-B35C-80F81FB1A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8277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33AB7-4F8E-4A9F-AC15-89E6A6E00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449286"/>
            <a:ext cx="3687298" cy="3419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4B526-866D-4E11-A7F9-081BD4ED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58BF8-E962-4367-8495-62438FDD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20AE1-C97D-4E6C-9DB2-B2904C2C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91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89E81-5CFF-4A28-B9C8-5D54E51DF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A4CC8-DCB0-4E94-98A7-236E3D186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1F802-21C2-44B2-A419-55469D826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DB709-08FF-4C4A-8670-4CCA9146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95375-1CC8-4950-8439-877451C42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02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8BDF0-A155-454D-B3E2-AD15D0905A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73242" y="827313"/>
            <a:ext cx="2280557" cy="506185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44E0D-96EC-4B35-BA5C-5DAFCC728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27313"/>
            <a:ext cx="8115300" cy="506185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DC4E-9FB1-439F-B0FB-47F47B34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E406-061A-4440-BA75-3B684FC84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93CF-F5F3-4897-A51E-47D577FD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07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E192E3E-68A9-4F36-936C-1C8D0B9EF132}"/>
              </a:ext>
            </a:extLst>
          </p:cNvPr>
          <p:cNvSpPr/>
          <p:nvPr/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214EB0-7E6D-4536-9350-5CB688B56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20434"/>
            <a:ext cx="9950103" cy="1507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5455E-4725-4924-BF7D-2E1FC9E39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7362" y="2427316"/>
            <a:ext cx="9950103" cy="3513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AD9D9-1A1D-4438-9F3D-E5E58FD72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3751" y="6356350"/>
            <a:ext cx="22966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C28A28C-4C6A-46EA-90C0-4EE0B89CC5C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0A827-D7BF-4CA4-8C29-5AE54ADA47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610380" y="1926575"/>
            <a:ext cx="3830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17188-1DE1-4DA5-8161-21179E4AD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0355" y="6356350"/>
            <a:ext cx="410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96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QwDkeB_zU8c?feature=oembed" TargetMode="Externa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H6ERH5eVe3Y?feature=oembed" TargetMode="Externa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kAcMjdK6snQ?feature=oembed" TargetMode="Externa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m0f5o9c4Y_s?feature=oembed" TargetMode="Externa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SooPxUEUdlQ?feature=oembed" TargetMode="Externa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WEhCgqLesRE?feature=oembed" TargetMode="Externa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-hjRlO0DtcQ?feature=oembed" TargetMode="Externa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https://www.youtube.com/embed/EJgxC5REY4c?feature=oembed" TargetMode="External"/><Relationship Id="rId1" Type="http://schemas.openxmlformats.org/officeDocument/2006/relationships/video" Target="https://www.youtube.com/embed/YjjI0Dgz5vU?feature=oembed" TargetMode="Externa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UNJK8zntUN0?feature=oembed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LLVDrgYHcp0?feature=oembed" TargetMode="External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45648E2-B946-43A1-80DE-C50CBBDF9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587B67-03D6-B998-5C9B-9DCA7C3860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845" y="709049"/>
            <a:ext cx="5999193" cy="3866986"/>
          </a:xfrm>
        </p:spPr>
        <p:txBody>
          <a:bodyPr anchor="b">
            <a:noAutofit/>
          </a:bodyPr>
          <a:lstStyle/>
          <a:p>
            <a:r>
              <a:rPr lang="en-GB" sz="10000" dirty="0">
                <a:solidFill>
                  <a:srgbClr val="002060"/>
                </a:solidFill>
                <a:latin typeface="Reprise Title" panose="02000000000000000000" pitchFamily="2" charset="0"/>
              </a:rPr>
              <a:t>I AM SAFE </a:t>
            </a:r>
            <a:br>
              <a:rPr lang="en-GB" sz="10000" dirty="0">
                <a:latin typeface="Reprise Title" panose="02000000000000000000" pitchFamily="2" charset="0"/>
              </a:rPr>
            </a:br>
            <a:r>
              <a:rPr lang="en-GB" sz="10000" dirty="0">
                <a:solidFill>
                  <a:srgbClr val="002060"/>
                </a:solidFill>
                <a:latin typeface="Reprise Title" panose="02000000000000000000" pitchFamily="2" charset="0"/>
              </a:rPr>
              <a:t>or am I???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A664F-B9C6-D909-2D8D-46B0805BF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1845" y="4874388"/>
            <a:ext cx="7495056" cy="1034194"/>
          </a:xfrm>
        </p:spPr>
        <p:txBody>
          <a:bodyPr anchor="t">
            <a:normAutofit fontScale="92500"/>
          </a:bodyPr>
          <a:lstStyle/>
          <a:p>
            <a:r>
              <a:rPr lang="en-GB" sz="3200" dirty="0">
                <a:solidFill>
                  <a:srgbClr val="002060"/>
                </a:solidFill>
                <a:latin typeface="Reprise Stamp" panose="02000000000000000000" pitchFamily="2" charset="0"/>
              </a:rPr>
              <a:t>Pre-ride checks or a whole-journey mentality?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A06546B-3E90-4E24-BD32-C6BFD1CD8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794726" y="-906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FA95682-BEE6-4B33-BA34-7E7BE497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3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F087D9-B20D-3163-B4F6-B23136BC1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883" y="-4237"/>
            <a:ext cx="5309118" cy="263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67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F5D31-BD26-73C0-259C-437567B9F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4508"/>
            <a:ext cx="9950103" cy="104622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7200" dirty="0">
                <a:latin typeface="Reprise Title" panose="02000000000000000000" pitchFamily="2" charset="0"/>
              </a:rPr>
              <a:t>EGDE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9FF78-3673-3512-8DA4-A03035C37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485" y="1180730"/>
            <a:ext cx="4195566" cy="4501842"/>
          </a:xfrm>
        </p:spPr>
        <p:txBody>
          <a:bodyPr>
            <a:noAutofit/>
          </a:bodyPr>
          <a:lstStyle/>
          <a:p>
            <a:r>
              <a:rPr lang="en-GB" sz="3200" dirty="0">
                <a:latin typeface="Reprise Stamp" panose="02000000000000000000" pitchFamily="2" charset="0"/>
              </a:rPr>
              <a:t>Human Factors</a:t>
            </a:r>
          </a:p>
          <a:p>
            <a:r>
              <a:rPr lang="en-GB" sz="3200" dirty="0">
                <a:latin typeface="Reprise Stamp" panose="02000000000000000000" pitchFamily="2" charset="0"/>
              </a:rPr>
              <a:t>Purpose of the Journey</a:t>
            </a:r>
          </a:p>
          <a:p>
            <a:r>
              <a:rPr lang="en-GB" sz="3200" dirty="0">
                <a:latin typeface="Reprise Stamp" panose="02000000000000000000" pitchFamily="2" charset="0"/>
              </a:rPr>
              <a:t>Traffic situation (inc. Weather) – Physical Conditions</a:t>
            </a:r>
          </a:p>
          <a:p>
            <a:r>
              <a:rPr lang="en-GB" sz="3200" dirty="0">
                <a:latin typeface="Reprise Stamp" panose="02000000000000000000" pitchFamily="2" charset="0"/>
              </a:rPr>
              <a:t>Controlling your Vehicle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3CA653-6E96-7441-0E62-4CC962603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94AEBE-CBA3-4DD0-B93E-648706405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505" y="1365013"/>
            <a:ext cx="6314684" cy="473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89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C52B4-7532-5B61-6710-4D330A874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579" y="161769"/>
            <a:ext cx="9931856" cy="104622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9600" dirty="0">
                <a:latin typeface="Reprise Title" panose="02000000000000000000" pitchFamily="2" charset="0"/>
              </a:rPr>
              <a:t>Pre-drive/ride checks?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3B4049-CC02-6B02-FF99-3E7C5AFAE8BA}"/>
              </a:ext>
            </a:extLst>
          </p:cNvPr>
          <p:cNvSpPr txBox="1"/>
          <p:nvPr/>
        </p:nvSpPr>
        <p:spPr>
          <a:xfrm>
            <a:off x="2178425" y="4133649"/>
            <a:ext cx="9529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>
                <a:solidFill>
                  <a:srgbClr val="FF0000"/>
                </a:solidFill>
                <a:latin typeface="Reprise Title" panose="02000000000000000000" pitchFamily="2" charset="0"/>
              </a:rPr>
              <a:t>Why do them?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3E9DA4-8976-CDC1-6A09-12079570B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4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98D6E90-577B-4973-B60A-2700290E6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51FA2F-67C1-A442-DB3A-4AE5FD3D3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802" y="523111"/>
            <a:ext cx="10301010" cy="31623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Reprise Title" panose="02000000000000000000" pitchFamily="2" charset="0"/>
              </a:rPr>
              <a:t>CHECKS?</a:t>
            </a:r>
            <a:br>
              <a:rPr lang="en-US" sz="54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5400" dirty="0">
                <a:solidFill>
                  <a:srgbClr val="FF0000"/>
                </a:solidFill>
                <a:latin typeface="Reprise Title" panose="02000000000000000000" pitchFamily="2" charset="0"/>
              </a:rPr>
              <a:t>- </a:t>
            </a:r>
            <a:r>
              <a:rPr lang="en-US" sz="5400" dirty="0">
                <a:latin typeface="Reprise Title" panose="02000000000000000000" pitchFamily="2" charset="0"/>
              </a:rPr>
              <a:t>POWDDERSS</a:t>
            </a:r>
            <a:br>
              <a:rPr lang="en-US" sz="5400" dirty="0">
                <a:latin typeface="Reprise Title" panose="02000000000000000000" pitchFamily="2" charset="0"/>
              </a:rPr>
            </a:br>
            <a:r>
              <a:rPr lang="en-US" sz="5400" dirty="0">
                <a:solidFill>
                  <a:srgbClr val="FF0000"/>
                </a:solidFill>
                <a:latin typeface="Reprise Title" panose="02000000000000000000" pitchFamily="2" charset="0"/>
              </a:rPr>
              <a:t>- </a:t>
            </a:r>
            <a:r>
              <a:rPr lang="en-US" sz="5400" dirty="0">
                <a:latin typeface="Reprise Title" panose="02000000000000000000" pitchFamily="2" charset="0"/>
              </a:rPr>
              <a:t>IAMSAFE</a:t>
            </a:r>
            <a:br>
              <a:rPr lang="en-US" sz="54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5400" dirty="0">
                <a:solidFill>
                  <a:srgbClr val="FF0000"/>
                </a:solidFill>
                <a:latin typeface="Reprise Title" panose="02000000000000000000" pitchFamily="2" charset="0"/>
              </a:rPr>
              <a:t>- </a:t>
            </a:r>
            <a:r>
              <a:rPr lang="en-US" sz="5400" dirty="0">
                <a:latin typeface="Reprise Title" panose="02000000000000000000" pitchFamily="2" charset="0"/>
              </a:rPr>
              <a:t>SBT</a:t>
            </a:r>
            <a:br>
              <a:rPr lang="en-US" sz="54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5400" dirty="0">
                <a:solidFill>
                  <a:srgbClr val="FF0000"/>
                </a:solidFill>
                <a:latin typeface="Reprise Title" panose="02000000000000000000" pitchFamily="2" charset="0"/>
              </a:rPr>
              <a:t>- </a:t>
            </a:r>
            <a:r>
              <a:rPr lang="en-US" sz="5400" dirty="0">
                <a:latin typeface="Reprise Title" panose="02000000000000000000" pitchFamily="2" charset="0"/>
              </a:rPr>
              <a:t>MBT</a:t>
            </a:r>
            <a:br>
              <a:rPr lang="en-US" sz="5400" dirty="0">
                <a:latin typeface="Reprise Title" panose="02000000000000000000" pitchFamily="2" charset="0"/>
              </a:rPr>
            </a:br>
            <a:r>
              <a:rPr lang="en-US" sz="5400" dirty="0">
                <a:solidFill>
                  <a:srgbClr val="FF0000"/>
                </a:solidFill>
                <a:latin typeface="Reprise Title" panose="02000000000000000000" pitchFamily="2" charset="0"/>
              </a:rPr>
              <a:t>-</a:t>
            </a:r>
            <a:r>
              <a:rPr lang="en-US" sz="5400" dirty="0">
                <a:latin typeface="Reprise Title" panose="02000000000000000000" pitchFamily="2" charset="0"/>
              </a:rPr>
              <a:t> Cockpit/Cluster Check</a:t>
            </a:r>
            <a:endParaRPr lang="en-US" sz="5400" dirty="0">
              <a:solidFill>
                <a:srgbClr val="FF0000"/>
              </a:solidFill>
              <a:latin typeface="Reprise Title" panose="02000000000000000000" pitchFamily="2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FA95682-BEE6-4B33-BA34-7E7BE497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97405F-91C8-01DB-B884-650E754A2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8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98D6E90-577B-4973-B60A-2700290E6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51FA2F-67C1-A442-DB3A-4AE5FD3D3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802" y="523111"/>
            <a:ext cx="10301010" cy="31623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  <a:t>P</a:t>
            </a:r>
            <a:r>
              <a:rPr lang="en-US" sz="4000" dirty="0">
                <a:latin typeface="Reprise Title" panose="02000000000000000000" pitchFamily="2" charset="0"/>
              </a:rPr>
              <a:t>etrol</a:t>
            </a:r>
            <a: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  <a:t> / P</a:t>
            </a:r>
            <a:r>
              <a:rPr lang="en-US" sz="4000" dirty="0">
                <a:latin typeface="Reprise Title" panose="02000000000000000000" pitchFamily="2" charset="0"/>
              </a:rPr>
              <a:t>ropellant</a:t>
            </a:r>
            <a:b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  <a:t>O</a:t>
            </a:r>
            <a:r>
              <a:rPr lang="en-US" sz="4000" dirty="0">
                <a:latin typeface="Reprise Title" panose="02000000000000000000" pitchFamily="2" charset="0"/>
              </a:rPr>
              <a:t>il – including brakes</a:t>
            </a:r>
            <a:b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  <a:t>W</a:t>
            </a:r>
            <a:r>
              <a:rPr lang="en-US" sz="4000" dirty="0">
                <a:latin typeface="Reprise Title" panose="02000000000000000000" pitchFamily="2" charset="0"/>
              </a:rPr>
              <a:t>ater – coolant / </a:t>
            </a:r>
            <a:r>
              <a:rPr lang="en-US" sz="4000" dirty="0" err="1">
                <a:latin typeface="Reprise Title" panose="02000000000000000000" pitchFamily="2" charset="0"/>
              </a:rPr>
              <a:t>screenwash</a:t>
            </a:r>
            <a:r>
              <a:rPr lang="en-US" sz="4000" dirty="0">
                <a:latin typeface="Reprise Title" panose="02000000000000000000" pitchFamily="2" charset="0"/>
              </a:rPr>
              <a:t> etc.</a:t>
            </a:r>
            <a:b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  <a:t>D</a:t>
            </a:r>
            <a:r>
              <a:rPr lang="en-US" sz="4000" dirty="0">
                <a:latin typeface="Reprise Title" panose="02000000000000000000" pitchFamily="2" charset="0"/>
              </a:rPr>
              <a:t>amage – why relevant?</a:t>
            </a:r>
            <a:b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  <a:t>D</a:t>
            </a:r>
            <a:r>
              <a:rPr lang="en-US" sz="4000" dirty="0">
                <a:latin typeface="Reprise Title" panose="02000000000000000000" pitchFamily="2" charset="0"/>
              </a:rPr>
              <a:t>rive – why not in the car version???</a:t>
            </a:r>
            <a:b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  <a:t>E</a:t>
            </a:r>
            <a:r>
              <a:rPr lang="en-US" sz="4000" dirty="0">
                <a:latin typeface="Reprise Title" panose="02000000000000000000" pitchFamily="2" charset="0"/>
              </a:rPr>
              <a:t>lectronics – including horn</a:t>
            </a:r>
            <a:b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  <a:t>R</a:t>
            </a:r>
            <a:r>
              <a:rPr lang="en-US" sz="4000" dirty="0">
                <a:latin typeface="Reprise Title" panose="02000000000000000000" pitchFamily="2" charset="0"/>
              </a:rPr>
              <a:t>ubbers – </a:t>
            </a:r>
            <a:r>
              <a:rPr lang="en-US" sz="4000" dirty="0" err="1">
                <a:latin typeface="Reprise Title" panose="02000000000000000000" pitchFamily="2" charset="0"/>
              </a:rPr>
              <a:t>tyres</a:t>
            </a:r>
            <a:r>
              <a:rPr lang="en-US" sz="4000" dirty="0">
                <a:latin typeface="Reprise Title" panose="02000000000000000000" pitchFamily="2" charset="0"/>
              </a:rPr>
              <a:t>; wipers; grips (inc. for feet)</a:t>
            </a:r>
            <a:b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  <a:t>S</a:t>
            </a:r>
            <a:r>
              <a:rPr lang="en-US" sz="4000" dirty="0">
                <a:latin typeface="Reprise Title" panose="02000000000000000000" pitchFamily="2" charset="0"/>
              </a:rPr>
              <a:t>teering – why not in the car version???</a:t>
            </a:r>
            <a:b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  <a:t>S</a:t>
            </a:r>
            <a:r>
              <a:rPr lang="en-US" sz="4000" dirty="0">
                <a:latin typeface="Reprise Title" panose="02000000000000000000" pitchFamily="2" charset="0"/>
              </a:rPr>
              <a:t>uspension – why not in the car version???</a:t>
            </a:r>
            <a:endParaRPr lang="en-US" sz="4000" dirty="0">
              <a:solidFill>
                <a:srgbClr val="FF0000"/>
              </a:solidFill>
              <a:latin typeface="Reprise Title" panose="02000000000000000000" pitchFamily="2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FA95682-BEE6-4B33-BA34-7E7BE497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97405F-91C8-01DB-B884-650E754A2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6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98D6E90-577B-4973-B60A-2700290E6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51FA2F-67C1-A442-DB3A-4AE5FD3D3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802" y="523111"/>
            <a:ext cx="10301010" cy="31623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Reprise Title" panose="02000000000000000000" pitchFamily="2" charset="0"/>
              </a:rPr>
              <a:t>I</a:t>
            </a:r>
            <a:r>
              <a:rPr lang="en-US" sz="4800" dirty="0">
                <a:latin typeface="Reprise Title" panose="02000000000000000000" pitchFamily="2" charset="0"/>
              </a:rPr>
              <a:t>llness</a:t>
            </a:r>
            <a:br>
              <a:rPr lang="en-US" sz="48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4800" dirty="0">
                <a:solidFill>
                  <a:srgbClr val="FF0000"/>
                </a:solidFill>
                <a:latin typeface="Reprise Title" panose="02000000000000000000" pitchFamily="2" charset="0"/>
              </a:rPr>
              <a:t>A</a:t>
            </a:r>
            <a:r>
              <a:rPr lang="en-US" sz="4800" dirty="0">
                <a:latin typeface="Reprise Title" panose="02000000000000000000" pitchFamily="2" charset="0"/>
              </a:rPr>
              <a:t>ttitude</a:t>
            </a:r>
            <a:br>
              <a:rPr lang="en-US" sz="48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4800" dirty="0">
                <a:solidFill>
                  <a:srgbClr val="FF0000"/>
                </a:solidFill>
                <a:latin typeface="Reprise Title" panose="02000000000000000000" pitchFamily="2" charset="0"/>
              </a:rPr>
              <a:t>M</a:t>
            </a:r>
            <a:r>
              <a:rPr lang="en-US" sz="4800" dirty="0">
                <a:latin typeface="Reprise Title" panose="02000000000000000000" pitchFamily="2" charset="0"/>
              </a:rPr>
              <a:t>edication</a:t>
            </a:r>
            <a:br>
              <a:rPr lang="en-US" sz="48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4800" dirty="0">
                <a:solidFill>
                  <a:srgbClr val="FF0000"/>
                </a:solidFill>
                <a:latin typeface="Reprise Title" panose="02000000000000000000" pitchFamily="2" charset="0"/>
              </a:rPr>
              <a:t>S</a:t>
            </a:r>
            <a:r>
              <a:rPr lang="en-US" sz="4800" dirty="0">
                <a:latin typeface="Reprise Title" panose="02000000000000000000" pitchFamily="2" charset="0"/>
              </a:rPr>
              <a:t>leep</a:t>
            </a:r>
            <a:br>
              <a:rPr lang="en-US" sz="48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4800" dirty="0">
                <a:solidFill>
                  <a:srgbClr val="FF0000"/>
                </a:solidFill>
                <a:latin typeface="Reprise Title" panose="02000000000000000000" pitchFamily="2" charset="0"/>
              </a:rPr>
              <a:t>A</a:t>
            </a:r>
            <a:r>
              <a:rPr lang="en-US" sz="4800" dirty="0">
                <a:latin typeface="Reprise Title" panose="02000000000000000000" pitchFamily="2" charset="0"/>
              </a:rPr>
              <a:t>lcohol</a:t>
            </a:r>
            <a:br>
              <a:rPr lang="en-US" sz="48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4800" dirty="0">
                <a:solidFill>
                  <a:srgbClr val="FF0000"/>
                </a:solidFill>
                <a:latin typeface="Reprise Title" panose="02000000000000000000" pitchFamily="2" charset="0"/>
              </a:rPr>
              <a:t>F</a:t>
            </a:r>
            <a:r>
              <a:rPr lang="en-US" sz="4800" dirty="0">
                <a:latin typeface="Reprise Title" panose="02000000000000000000" pitchFamily="2" charset="0"/>
              </a:rPr>
              <a:t>ood</a:t>
            </a:r>
            <a:br>
              <a:rPr lang="en-US" sz="48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r>
              <a:rPr lang="en-US" sz="4800" dirty="0">
                <a:solidFill>
                  <a:srgbClr val="FF0000"/>
                </a:solidFill>
                <a:latin typeface="Reprise Title" panose="02000000000000000000" pitchFamily="2" charset="0"/>
              </a:rPr>
              <a:t>E</a:t>
            </a:r>
            <a:r>
              <a:rPr lang="en-US" sz="4800" dirty="0">
                <a:latin typeface="Reprise Title" panose="02000000000000000000" pitchFamily="2" charset="0"/>
              </a:rPr>
              <a:t>motion</a:t>
            </a:r>
            <a:br>
              <a:rPr lang="en-US" sz="4000" dirty="0">
                <a:solidFill>
                  <a:srgbClr val="FF0000"/>
                </a:solidFill>
                <a:latin typeface="Reprise Title" panose="02000000000000000000" pitchFamily="2" charset="0"/>
              </a:rPr>
            </a:br>
            <a:endParaRPr lang="en-US" sz="4000" dirty="0">
              <a:solidFill>
                <a:srgbClr val="FF0000"/>
              </a:solidFill>
              <a:latin typeface="Reprise Title" panose="02000000000000000000" pitchFamily="2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FA95682-BEE6-4B33-BA34-7E7BE497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97405F-91C8-01DB-B884-650E754A2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07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B7F6-A1EF-86D7-C898-05E82256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762" y="512492"/>
            <a:ext cx="9950103" cy="1507376"/>
          </a:xfrm>
        </p:spPr>
        <p:txBody>
          <a:bodyPr>
            <a:noAutofit/>
          </a:bodyPr>
          <a:lstStyle/>
          <a:p>
            <a:r>
              <a:rPr lang="en-GB" sz="6000" dirty="0">
                <a:latin typeface="Reprise Stamp" panose="02000000000000000000" pitchFamily="2" charset="0"/>
              </a:rPr>
              <a:t>These are </a:t>
            </a:r>
            <a:r>
              <a:rPr lang="en-GB" sz="6000" dirty="0">
                <a:solidFill>
                  <a:srgbClr val="FF0000"/>
                </a:solidFill>
                <a:latin typeface="Reprise Stamp" panose="02000000000000000000" pitchFamily="2" charset="0"/>
              </a:rPr>
              <a:t>NOT</a:t>
            </a:r>
            <a:r>
              <a:rPr lang="en-GB" sz="6000" dirty="0">
                <a:latin typeface="Reprise Stamp" panose="02000000000000000000" pitchFamily="2" charset="0"/>
              </a:rPr>
              <a:t> </a:t>
            </a:r>
            <a:r>
              <a:rPr lang="en-GB" sz="6000" dirty="0">
                <a:solidFill>
                  <a:srgbClr val="FF0000"/>
                </a:solidFill>
                <a:latin typeface="Reprise Stamp" panose="02000000000000000000" pitchFamily="2" charset="0"/>
              </a:rPr>
              <a:t>ONLY</a:t>
            </a:r>
            <a:r>
              <a:rPr lang="en-GB" sz="6000" dirty="0">
                <a:latin typeface="Reprise Stamp" panose="02000000000000000000" pitchFamily="2" charset="0"/>
              </a:rPr>
              <a:t> pre-drive/ride checks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F82E2-53EC-8603-5349-77E8001D3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FD5B19-0DB8-4D0B-9112-67839C5F16A4}"/>
              </a:ext>
            </a:extLst>
          </p:cNvPr>
          <p:cNvSpPr txBox="1"/>
          <p:nvPr/>
        </p:nvSpPr>
        <p:spPr>
          <a:xfrm>
            <a:off x="883024" y="2239396"/>
            <a:ext cx="10425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>
                <a:solidFill>
                  <a:srgbClr val="0070C0"/>
                </a:solidFill>
              </a:rPr>
              <a:t>“Even before you get in a vehicle, you should always assess whether you’re fit to drive”</a:t>
            </a:r>
          </a:p>
          <a:p>
            <a:endParaRPr lang="en-GB" sz="32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B9BBB6-C449-4F74-833F-088EEB6F9115}"/>
              </a:ext>
            </a:extLst>
          </p:cNvPr>
          <p:cNvSpPr txBox="1"/>
          <p:nvPr/>
        </p:nvSpPr>
        <p:spPr>
          <a:xfrm>
            <a:off x="600636" y="3534122"/>
            <a:ext cx="766482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latin typeface="Reprise Stamp" panose="02000000000000000000" pitchFamily="2" charset="0"/>
              </a:rPr>
              <a:t>- Human Factors</a:t>
            </a:r>
          </a:p>
          <a:p>
            <a:r>
              <a:rPr lang="en-GB" sz="4400" dirty="0">
                <a:latin typeface="Reprise Stamp" panose="02000000000000000000" pitchFamily="2" charset="0"/>
              </a:rPr>
              <a:t>- Purpose of the Journey</a:t>
            </a:r>
          </a:p>
          <a:p>
            <a:r>
              <a:rPr lang="en-GB" sz="4400" dirty="0">
                <a:latin typeface="Reprise Stamp" panose="02000000000000000000" pitchFamily="2" charset="0"/>
              </a:rPr>
              <a:t>- Traffic situation (inc. Weather) -- Controlling your Vehicle</a:t>
            </a:r>
          </a:p>
        </p:txBody>
      </p:sp>
    </p:spTree>
    <p:extLst>
      <p:ext uri="{BB962C8B-B14F-4D97-AF65-F5344CB8AC3E}">
        <p14:creationId xmlns:p14="http://schemas.microsoft.com/office/powerpoint/2010/main" val="3115218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3A3D2E-26D5-2DD6-6BA3-2499EA991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2D2EB87-DF5E-4D79-A3D3-91699B0E4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195343"/>
            <a:ext cx="3687298" cy="1587337"/>
          </a:xfrm>
        </p:spPr>
        <p:txBody>
          <a:bodyPr>
            <a:normAutofit/>
          </a:bodyPr>
          <a:lstStyle/>
          <a:p>
            <a:r>
              <a:rPr lang="en-GB" sz="8800" dirty="0"/>
              <a:t>Illness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4A2BEF2-79DC-4483-B7FB-60E2FD31A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087759"/>
            <a:ext cx="6705602" cy="3413632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Tx/>
              <a:buChar char="-"/>
            </a:pPr>
            <a:r>
              <a:rPr lang="en-GB" sz="3600" dirty="0"/>
              <a:t>Epilepsy</a:t>
            </a:r>
          </a:p>
          <a:p>
            <a:pPr marL="285750" indent="-285750">
              <a:buFontTx/>
              <a:buChar char="-"/>
            </a:pPr>
            <a:r>
              <a:rPr lang="en-GB" sz="3600" dirty="0"/>
              <a:t>Recent Stroke/TIAs</a:t>
            </a:r>
          </a:p>
          <a:p>
            <a:pPr marL="285750" indent="-285750">
              <a:buFontTx/>
              <a:buChar char="-"/>
            </a:pPr>
            <a:r>
              <a:rPr lang="en-GB" sz="3600" dirty="0"/>
              <a:t>Narcolepsy</a:t>
            </a:r>
          </a:p>
          <a:p>
            <a:pPr marL="285750" indent="-285750">
              <a:buFontTx/>
              <a:buChar char="-"/>
            </a:pPr>
            <a:r>
              <a:rPr lang="en-GB" sz="3600" dirty="0"/>
              <a:t>Sight loss</a:t>
            </a:r>
          </a:p>
          <a:p>
            <a:pPr marL="285750" indent="-285750">
              <a:buFontTx/>
              <a:buChar char="-"/>
            </a:pPr>
            <a:r>
              <a:rPr lang="en-GB" sz="3600" dirty="0"/>
              <a:t>Mental health conditions</a:t>
            </a:r>
          </a:p>
          <a:p>
            <a:pPr marL="285750" indent="-285750">
              <a:buFontTx/>
              <a:buChar char="-"/>
            </a:pPr>
            <a:r>
              <a:rPr lang="en-GB" sz="3600" dirty="0"/>
              <a:t> MANY MORE!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pic>
        <p:nvPicPr>
          <p:cNvPr id="12" name="Online Media 11" title="What Happens If You Pass Out While Driving? 😨">
            <a:hlinkClick r:id="" action="ppaction://media"/>
            <a:extLst>
              <a:ext uri="{FF2B5EF4-FFF2-40B4-BE49-F238E27FC236}">
                <a16:creationId xmlns:a16="http://schemas.microsoft.com/office/drawing/2014/main" id="{78E608D0-5C9E-42B2-AC35-73DF8ECBAED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292911" y="72855"/>
            <a:ext cx="3792444" cy="671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71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00D8C-B8AE-6347-EFBC-71C53414B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69" y="0"/>
            <a:ext cx="3687298" cy="1106499"/>
          </a:xfrm>
        </p:spPr>
        <p:txBody>
          <a:bodyPr>
            <a:normAutofit fontScale="90000"/>
          </a:bodyPr>
          <a:lstStyle/>
          <a:p>
            <a:r>
              <a:rPr lang="en-GB" sz="6600" dirty="0">
                <a:latin typeface="Reprise Title" panose="02000000000000000000" pitchFamily="2" charset="0"/>
              </a:rPr>
              <a:t>Attitude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DB3FCD-2C13-28BF-615A-2E11FF19A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1B6886-BE8B-4EBB-85CC-95A370840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369" y="1315737"/>
            <a:ext cx="2683940" cy="3419702"/>
          </a:xfrm>
        </p:spPr>
        <p:txBody>
          <a:bodyPr>
            <a:noAutofit/>
          </a:bodyPr>
          <a:lstStyle/>
          <a:p>
            <a:r>
              <a:rPr lang="en-GB" sz="2400" dirty="0"/>
              <a:t>- Avoid judgement on what happens… Think about the attitudes of both the cyclist and the car driver. Who has a safe attitude? Who has an unsafe attitude? WHY?</a:t>
            </a:r>
          </a:p>
        </p:txBody>
      </p:sp>
      <p:pic>
        <p:nvPicPr>
          <p:cNvPr id="8" name="Online Media 7" title="BBC's Jeremy Vine almost ploughs into car while cycling">
            <a:hlinkClick r:id="" action="ppaction://media"/>
            <a:extLst>
              <a:ext uri="{FF2B5EF4-FFF2-40B4-BE49-F238E27FC236}">
                <a16:creationId xmlns:a16="http://schemas.microsoft.com/office/drawing/2014/main" id="{20AB7A00-DF40-4715-A109-AAFD5A56073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765309" y="1106499"/>
            <a:ext cx="9121894" cy="515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44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21186-6B11-B4EE-EC1E-711F90372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553" y="-139671"/>
            <a:ext cx="11134725" cy="1325563"/>
          </a:xfrm>
        </p:spPr>
        <p:txBody>
          <a:bodyPr>
            <a:noAutofit/>
          </a:bodyPr>
          <a:lstStyle/>
          <a:p>
            <a:r>
              <a:rPr lang="en-GB" sz="6000" dirty="0">
                <a:latin typeface="Reprise Title" panose="02000000000000000000" pitchFamily="2" charset="0"/>
              </a:rPr>
              <a:t>Medication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215973-9F38-0BAC-C318-C2DAC54AC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8B1D01-5BDB-462F-8788-7348C4A1D7EC}"/>
              </a:ext>
            </a:extLst>
          </p:cNvPr>
          <p:cNvSpPr txBox="1"/>
          <p:nvPr/>
        </p:nvSpPr>
        <p:spPr>
          <a:xfrm>
            <a:off x="367553" y="1281953"/>
            <a:ext cx="6777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“Well, the doctor didn’t say I couldn’t drive…”</a:t>
            </a:r>
          </a:p>
        </p:txBody>
      </p:sp>
      <p:pic>
        <p:nvPicPr>
          <p:cNvPr id="4" name="Online Media 3" title="VIDEO: Dangers of driving on the road while on medication">
            <a:hlinkClick r:id="" action="ppaction://media"/>
            <a:extLst>
              <a:ext uri="{FF2B5EF4-FFF2-40B4-BE49-F238E27FC236}">
                <a16:creationId xmlns:a16="http://schemas.microsoft.com/office/drawing/2014/main" id="{1EE9BC55-8316-4DAE-835B-0F5E6585114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24000" y="1743618"/>
            <a:ext cx="8830235" cy="498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7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21186-6B11-B4EE-EC1E-711F90372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553" y="-139671"/>
            <a:ext cx="11134725" cy="1325563"/>
          </a:xfrm>
        </p:spPr>
        <p:txBody>
          <a:bodyPr>
            <a:noAutofit/>
          </a:bodyPr>
          <a:lstStyle/>
          <a:p>
            <a:r>
              <a:rPr lang="en-GB" sz="6000" dirty="0">
                <a:latin typeface="Reprise Title" panose="02000000000000000000" pitchFamily="2" charset="0"/>
              </a:rPr>
              <a:t>Medication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215973-9F38-0BAC-C318-C2DAC54AC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8B1D01-5BDB-462F-8788-7348C4A1D7EC}"/>
              </a:ext>
            </a:extLst>
          </p:cNvPr>
          <p:cNvSpPr txBox="1"/>
          <p:nvPr/>
        </p:nvSpPr>
        <p:spPr>
          <a:xfrm>
            <a:off x="367553" y="1281953"/>
            <a:ext cx="6777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“Well, the doctor didn’t say I couldn’t drive…”</a:t>
            </a:r>
          </a:p>
        </p:txBody>
      </p:sp>
      <p:pic>
        <p:nvPicPr>
          <p:cNvPr id="4" name="Online Media 3" title="Is your MEDICINE making you UNFIT to DRIVE? - Community Legal Education">
            <a:hlinkClick r:id="" action="ppaction://media"/>
            <a:extLst>
              <a:ext uri="{FF2B5EF4-FFF2-40B4-BE49-F238E27FC236}">
                <a16:creationId xmlns:a16="http://schemas.microsoft.com/office/drawing/2014/main" id="{4DFF7E13-AD3B-45F2-A767-ABB9C2E9D10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58380" y="1839679"/>
            <a:ext cx="8075240" cy="456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6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B7F6-A1EF-86D7-C898-05E82256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06" y="77211"/>
            <a:ext cx="2357624" cy="986406"/>
          </a:xfrm>
        </p:spPr>
        <p:txBody>
          <a:bodyPr>
            <a:noAutofit/>
          </a:bodyPr>
          <a:lstStyle/>
          <a:p>
            <a:r>
              <a:rPr lang="en-GB" sz="6000" dirty="0">
                <a:latin typeface="Reprise Stamp" panose="02000000000000000000" pitchFamily="2" charset="0"/>
              </a:rPr>
              <a:t>Sleep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F82E2-53EC-8603-5349-77E8001D3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pic>
        <p:nvPicPr>
          <p:cNvPr id="5" name="Online Media 4" title="Science of sleep - Fatigue effects on driving 60sec">
            <a:hlinkClick r:id="" action="ppaction://media"/>
            <a:extLst>
              <a:ext uri="{FF2B5EF4-FFF2-40B4-BE49-F238E27FC236}">
                <a16:creationId xmlns:a16="http://schemas.microsoft.com/office/drawing/2014/main" id="{3C48D226-AB80-4FEF-A007-3A74E16493A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1106" y="982934"/>
            <a:ext cx="10165882" cy="574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0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B7F6-A1EF-86D7-C898-05E82256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05" y="77211"/>
            <a:ext cx="9269413" cy="986406"/>
          </a:xfrm>
        </p:spPr>
        <p:txBody>
          <a:bodyPr>
            <a:noAutofit/>
          </a:bodyPr>
          <a:lstStyle/>
          <a:p>
            <a:r>
              <a:rPr lang="en-GB" sz="6000" dirty="0">
                <a:latin typeface="Reprise Stamp" panose="02000000000000000000" pitchFamily="2" charset="0"/>
              </a:rPr>
              <a:t>Alcohol </a:t>
            </a:r>
            <a:r>
              <a:rPr lang="en-GB" sz="4000" b="0" dirty="0">
                <a:latin typeface="Reprise Stamp" panose="02000000000000000000" pitchFamily="2" charset="0"/>
              </a:rPr>
              <a:t>-</a:t>
            </a:r>
            <a:r>
              <a:rPr lang="en-GB" sz="4000" dirty="0">
                <a:latin typeface="Reprise Stamp" panose="02000000000000000000" pitchFamily="2" charset="0"/>
              </a:rPr>
              <a:t> </a:t>
            </a:r>
            <a:r>
              <a:rPr lang="en-GB" b="0" dirty="0">
                <a:latin typeface="Reprise Stamp" panose="02000000000000000000" pitchFamily="2" charset="0"/>
              </a:rPr>
              <a:t>More than 200 people die per year</a:t>
            </a:r>
            <a:endParaRPr lang="en-GB" dirty="0">
              <a:latin typeface="Reprise Stamp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F82E2-53EC-8603-5349-77E8001D3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pic>
        <p:nvPicPr>
          <p:cNvPr id="4" name="Online Media 3" title="Drink Driving Safety Video">
            <a:hlinkClick r:id="" action="ppaction://media"/>
            <a:extLst>
              <a:ext uri="{FF2B5EF4-FFF2-40B4-BE49-F238E27FC236}">
                <a16:creationId xmlns:a16="http://schemas.microsoft.com/office/drawing/2014/main" id="{ABD88C0A-D1B6-4CFB-8CA4-F162AE10A89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67553" y="1046222"/>
            <a:ext cx="9918137" cy="56037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C38A9D-025A-4741-8476-8C186DCA0E24}"/>
              </a:ext>
            </a:extLst>
          </p:cNvPr>
          <p:cNvSpPr txBox="1"/>
          <p:nvPr/>
        </p:nvSpPr>
        <p:spPr>
          <a:xfrm>
            <a:off x="10390094" y="1461247"/>
            <a:ext cx="16853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UK:</a:t>
            </a:r>
          </a:p>
          <a:p>
            <a:r>
              <a:rPr lang="en-GB" dirty="0"/>
              <a:t>80mg/100ml blood</a:t>
            </a:r>
          </a:p>
          <a:p>
            <a:endParaRPr lang="en-GB" dirty="0"/>
          </a:p>
          <a:p>
            <a:r>
              <a:rPr lang="en-GB" dirty="0"/>
              <a:t>OR</a:t>
            </a:r>
          </a:p>
          <a:p>
            <a:endParaRPr lang="en-GB" dirty="0"/>
          </a:p>
          <a:p>
            <a:r>
              <a:rPr lang="en-GB" dirty="0"/>
              <a:t>35micrograms / 100ml breath</a:t>
            </a:r>
          </a:p>
          <a:p>
            <a:endParaRPr lang="en-GB" dirty="0"/>
          </a:p>
          <a:p>
            <a:r>
              <a:rPr lang="en-GB" dirty="0"/>
              <a:t>HIGHER limit than the video</a:t>
            </a:r>
          </a:p>
        </p:txBody>
      </p:sp>
    </p:spTree>
    <p:extLst>
      <p:ext uri="{BB962C8B-B14F-4D97-AF65-F5344CB8AC3E}">
        <p14:creationId xmlns:p14="http://schemas.microsoft.com/office/powerpoint/2010/main" val="340214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B7F6-A1EF-86D7-C898-05E82256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05" y="77211"/>
            <a:ext cx="8274329" cy="986406"/>
          </a:xfrm>
        </p:spPr>
        <p:txBody>
          <a:bodyPr>
            <a:noAutofit/>
          </a:bodyPr>
          <a:lstStyle/>
          <a:p>
            <a:r>
              <a:rPr lang="en-GB" sz="6000" dirty="0">
                <a:latin typeface="Reprise Stamp" panose="02000000000000000000" pitchFamily="2" charset="0"/>
              </a:rPr>
              <a:t>Food – and fluids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F82E2-53EC-8603-5349-77E8001D3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pic>
        <p:nvPicPr>
          <p:cNvPr id="4" name="Online Media 3" title="Impact of mild dehydration on driving">
            <a:hlinkClick r:id="" action="ppaction://media"/>
            <a:extLst>
              <a:ext uri="{FF2B5EF4-FFF2-40B4-BE49-F238E27FC236}">
                <a16:creationId xmlns:a16="http://schemas.microsoft.com/office/drawing/2014/main" id="{3D833AE8-E5FA-46F4-AC1B-516D9FDE4F9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1105" y="1063617"/>
            <a:ext cx="9445396" cy="53366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8CE774-D095-40E8-955F-7090B4B15331}"/>
              </a:ext>
            </a:extLst>
          </p:cNvPr>
          <p:cNvSpPr txBox="1"/>
          <p:nvPr/>
        </p:nvSpPr>
        <p:spPr>
          <a:xfrm>
            <a:off x="9696502" y="1748118"/>
            <a:ext cx="24954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Why might dehydration be even more of an issue for bikers?</a:t>
            </a:r>
          </a:p>
        </p:txBody>
      </p:sp>
    </p:spTree>
    <p:extLst>
      <p:ext uri="{BB962C8B-B14F-4D97-AF65-F5344CB8AC3E}">
        <p14:creationId xmlns:p14="http://schemas.microsoft.com/office/powerpoint/2010/main" val="278845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B7F6-A1EF-86D7-C898-05E82256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90" y="-54313"/>
            <a:ext cx="9950103" cy="1154847"/>
          </a:xfrm>
        </p:spPr>
        <p:txBody>
          <a:bodyPr>
            <a:noAutofit/>
          </a:bodyPr>
          <a:lstStyle/>
          <a:p>
            <a:r>
              <a:rPr lang="en-GB" sz="6000" dirty="0">
                <a:latin typeface="Reprise Stamp" panose="02000000000000000000" pitchFamily="2" charset="0"/>
              </a:rPr>
              <a:t>EMOTION – The BIG one!!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F82E2-53EC-8603-5349-77E8001D3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9A8648-8BB3-4607-91DC-4431CED4B3BC}"/>
              </a:ext>
            </a:extLst>
          </p:cNvPr>
          <p:cNvSpPr txBox="1"/>
          <p:nvPr/>
        </p:nvSpPr>
        <p:spPr>
          <a:xfrm>
            <a:off x="2106706" y="1905506"/>
            <a:ext cx="75841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Name some emotions…</a:t>
            </a:r>
          </a:p>
        </p:txBody>
      </p:sp>
    </p:spTree>
    <p:extLst>
      <p:ext uri="{BB962C8B-B14F-4D97-AF65-F5344CB8AC3E}">
        <p14:creationId xmlns:p14="http://schemas.microsoft.com/office/powerpoint/2010/main" val="1901270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B7F6-A1EF-86D7-C898-05E82256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90" y="-54313"/>
            <a:ext cx="9950103" cy="1154847"/>
          </a:xfrm>
        </p:spPr>
        <p:txBody>
          <a:bodyPr>
            <a:noAutofit/>
          </a:bodyPr>
          <a:lstStyle/>
          <a:p>
            <a:r>
              <a:rPr lang="en-GB" sz="6000" dirty="0">
                <a:latin typeface="Reprise Stamp" panose="02000000000000000000" pitchFamily="2" charset="0"/>
              </a:rPr>
              <a:t>EMOTION – The BIG one!!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F82E2-53EC-8603-5349-77E8001D3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5FC387-7795-4EBC-BBBD-350E73CE1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861" y="898732"/>
            <a:ext cx="6099787" cy="619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73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B7F6-A1EF-86D7-C898-05E82256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90" y="-54313"/>
            <a:ext cx="9950103" cy="1154847"/>
          </a:xfrm>
        </p:spPr>
        <p:txBody>
          <a:bodyPr>
            <a:noAutofit/>
          </a:bodyPr>
          <a:lstStyle/>
          <a:p>
            <a:r>
              <a:rPr lang="en-GB" sz="6000" dirty="0">
                <a:latin typeface="Reprise Stamp" panose="02000000000000000000" pitchFamily="2" charset="0"/>
              </a:rPr>
              <a:t>EMOTION – The BIG one!!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F82E2-53EC-8603-5349-77E8001D3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18E127-BDC5-43E3-A3BF-CDEE9C2E6178}"/>
              </a:ext>
            </a:extLst>
          </p:cNvPr>
          <p:cNvSpPr txBox="1"/>
          <p:nvPr/>
        </p:nvSpPr>
        <p:spPr>
          <a:xfrm>
            <a:off x="0" y="1386750"/>
            <a:ext cx="121919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Tx/>
              <a:buChar char="-"/>
            </a:pPr>
            <a:r>
              <a:rPr lang="en-GB" sz="3600" b="1" dirty="0"/>
              <a:t>Many people ENJOY being ANGRY</a:t>
            </a:r>
          </a:p>
          <a:p>
            <a:pPr marL="571500" indent="-571500">
              <a:buFontTx/>
              <a:buChar char="-"/>
            </a:pPr>
            <a:r>
              <a:rPr lang="en-GB" sz="3600" b="1" dirty="0"/>
              <a:t>Many people ENJOY being RIGHT</a:t>
            </a:r>
          </a:p>
          <a:p>
            <a:pPr marL="571500" indent="-571500">
              <a:buFontTx/>
              <a:buChar char="-"/>
            </a:pPr>
            <a:r>
              <a:rPr lang="en-GB" sz="3600" b="1" dirty="0"/>
              <a:t>Many people ENJOY being JUDGEMENTAL</a:t>
            </a:r>
          </a:p>
          <a:p>
            <a:pPr marL="571500" indent="-571500">
              <a:buFontTx/>
              <a:buChar char="-"/>
            </a:pPr>
            <a:r>
              <a:rPr lang="en-GB" sz="3600" b="1" dirty="0"/>
              <a:t>Many people ENJOY being BETTER than someone else</a:t>
            </a:r>
          </a:p>
          <a:p>
            <a:pPr marL="571500" indent="-571500">
              <a:buFontTx/>
              <a:buChar char="-"/>
            </a:pPr>
            <a:r>
              <a:rPr lang="en-GB" sz="3600" b="1" dirty="0"/>
              <a:t>Very few people ACCEPT mistakes</a:t>
            </a:r>
          </a:p>
          <a:p>
            <a:pPr marL="571500" indent="-571500">
              <a:buFontTx/>
              <a:buChar char="-"/>
            </a:pPr>
            <a:r>
              <a:rPr lang="en-GB" sz="3600" b="1" dirty="0"/>
              <a:t>Very few people MOVE ON and THINK RATIONALLY</a:t>
            </a:r>
          </a:p>
          <a:p>
            <a:pPr marL="571500" indent="-571500">
              <a:buFontTx/>
              <a:buChar char="-"/>
            </a:pPr>
            <a:endParaRPr lang="en-GB" sz="3600" b="1" dirty="0"/>
          </a:p>
          <a:p>
            <a:pPr marL="571500" indent="-571500">
              <a:buFontTx/>
              <a:buChar char="-"/>
            </a:pPr>
            <a:r>
              <a:rPr lang="en-GB" sz="3600" b="1" dirty="0"/>
              <a:t>The ability to do so is a major trait of an advanced rider/driver. </a:t>
            </a:r>
          </a:p>
        </p:txBody>
      </p:sp>
    </p:spTree>
    <p:extLst>
      <p:ext uri="{BB962C8B-B14F-4D97-AF65-F5344CB8AC3E}">
        <p14:creationId xmlns:p14="http://schemas.microsoft.com/office/powerpoint/2010/main" val="3701634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B7F6-A1EF-86D7-C898-05E82256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90" y="-54313"/>
            <a:ext cx="9950103" cy="1154847"/>
          </a:xfrm>
        </p:spPr>
        <p:txBody>
          <a:bodyPr>
            <a:noAutofit/>
          </a:bodyPr>
          <a:lstStyle/>
          <a:p>
            <a:r>
              <a:rPr lang="en-GB" sz="6000" dirty="0">
                <a:latin typeface="Reprise Stamp" panose="02000000000000000000" pitchFamily="2" charset="0"/>
              </a:rPr>
              <a:t>EMOTION – The BIG one!!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F82E2-53EC-8603-5349-77E8001D3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9A8648-8BB3-4607-91DC-4431CED4B3BC}"/>
              </a:ext>
            </a:extLst>
          </p:cNvPr>
          <p:cNvSpPr txBox="1"/>
          <p:nvPr/>
        </p:nvSpPr>
        <p:spPr>
          <a:xfrm>
            <a:off x="295835" y="1046222"/>
            <a:ext cx="110714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We are born with 6 basic emotions – all designed to give a physical response:</a:t>
            </a:r>
          </a:p>
          <a:p>
            <a:r>
              <a:rPr lang="en-GB" sz="4800" dirty="0"/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2D312FC-A01D-45D7-91F7-33B3E202A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15985"/>
            <a:ext cx="121920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Surprise: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Opens our eyes wide to take in new information when something unexpected happens.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Fear: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Warns us of immediate danger so we can run away or hide.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Disgust: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Turns us away from rotten food, toxins, or disease.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Anger: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Gives us the energy to fight back and defend our territory or loved ones.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Happiness: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Rewards positive actions and helps build strong social bonds with others.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Sadness: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Signals when we have lost someone or something, asking others for help and support.</a:t>
            </a:r>
          </a:p>
        </p:txBody>
      </p:sp>
    </p:spTree>
    <p:extLst>
      <p:ext uri="{BB962C8B-B14F-4D97-AF65-F5344CB8AC3E}">
        <p14:creationId xmlns:p14="http://schemas.microsoft.com/office/powerpoint/2010/main" val="332800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B7F6-A1EF-86D7-C898-05E82256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90" y="-54313"/>
            <a:ext cx="9950103" cy="1154847"/>
          </a:xfrm>
        </p:spPr>
        <p:txBody>
          <a:bodyPr>
            <a:noAutofit/>
          </a:bodyPr>
          <a:lstStyle/>
          <a:p>
            <a:r>
              <a:rPr lang="en-GB" sz="6000" dirty="0">
                <a:latin typeface="Reprise Stamp" panose="02000000000000000000" pitchFamily="2" charset="0"/>
              </a:rPr>
              <a:t>EMOTION – The BIG one!!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F82E2-53EC-8603-5349-77E8001D3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18E127-BDC5-43E3-A3BF-CDEE9C2E6178}"/>
              </a:ext>
            </a:extLst>
          </p:cNvPr>
          <p:cNvSpPr txBox="1"/>
          <p:nvPr/>
        </p:nvSpPr>
        <p:spPr>
          <a:xfrm>
            <a:off x="0" y="1843950"/>
            <a:ext cx="1240715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0" b="1" dirty="0">
                <a:solidFill>
                  <a:srgbClr val="FF0000"/>
                </a:solidFill>
              </a:rPr>
              <a:t>RED MIST</a:t>
            </a:r>
          </a:p>
        </p:txBody>
      </p:sp>
    </p:spTree>
    <p:extLst>
      <p:ext uri="{BB962C8B-B14F-4D97-AF65-F5344CB8AC3E}">
        <p14:creationId xmlns:p14="http://schemas.microsoft.com/office/powerpoint/2010/main" val="3152263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B7F6-A1EF-86D7-C898-05E82256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90" y="-54313"/>
            <a:ext cx="9950103" cy="1154847"/>
          </a:xfrm>
        </p:spPr>
        <p:txBody>
          <a:bodyPr>
            <a:noAutofit/>
          </a:bodyPr>
          <a:lstStyle/>
          <a:p>
            <a:r>
              <a:rPr lang="en-GB" sz="6000" dirty="0">
                <a:latin typeface="Reprise Stamp" panose="02000000000000000000" pitchFamily="2" charset="0"/>
              </a:rPr>
              <a:t>EMOTION – </a:t>
            </a:r>
            <a:r>
              <a:rPr lang="en-GB" sz="4000" dirty="0">
                <a:latin typeface="Reprise Stamp" panose="02000000000000000000" pitchFamily="2" charset="0"/>
              </a:rPr>
              <a:t>Please</a:t>
            </a:r>
            <a:r>
              <a:rPr lang="en-GB" sz="6000" dirty="0">
                <a:latin typeface="Reprise Stamp" panose="02000000000000000000" pitchFamily="2" charset="0"/>
              </a:rPr>
              <a:t> </a:t>
            </a:r>
            <a:r>
              <a:rPr lang="en-GB" sz="4000" dirty="0">
                <a:latin typeface="Reprise Stamp" panose="02000000000000000000" pitchFamily="2" charset="0"/>
              </a:rPr>
              <a:t>excuse any language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F82E2-53EC-8603-5349-77E8001D3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pic>
        <p:nvPicPr>
          <p:cNvPr id="4" name="Online Media 3" title="Road Rage Driver Blocks Supercar #shorts">
            <a:hlinkClick r:id="" action="ppaction://media"/>
            <a:extLst>
              <a:ext uri="{FF2B5EF4-FFF2-40B4-BE49-F238E27FC236}">
                <a16:creationId xmlns:a16="http://schemas.microsoft.com/office/drawing/2014/main" id="{EFB907A4-565E-49D2-8328-30755DF92A8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36190" y="1046221"/>
            <a:ext cx="3254562" cy="5760286"/>
          </a:xfrm>
          <a:prstGeom prst="rect">
            <a:avLst/>
          </a:prstGeom>
        </p:spPr>
      </p:pic>
      <p:pic>
        <p:nvPicPr>
          <p:cNvPr id="6" name="Online Media 5" title="Road Rage Merge In Turn">
            <a:hlinkClick r:id="" action="ppaction://media"/>
            <a:extLst>
              <a:ext uri="{FF2B5EF4-FFF2-40B4-BE49-F238E27FC236}">
                <a16:creationId xmlns:a16="http://schemas.microsoft.com/office/drawing/2014/main" id="{5EDCCBD6-83B0-4DC5-AFC7-5CD3D7585C5F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3573266" y="1436914"/>
            <a:ext cx="8360587" cy="472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496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B7F6-A1EF-86D7-C898-05E82256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90" y="-54313"/>
            <a:ext cx="9950103" cy="1100535"/>
          </a:xfrm>
        </p:spPr>
        <p:txBody>
          <a:bodyPr>
            <a:noAutofit/>
          </a:bodyPr>
          <a:lstStyle/>
          <a:p>
            <a:r>
              <a:rPr lang="en-GB" sz="6000" dirty="0">
                <a:latin typeface="Reprise Stamp" panose="02000000000000000000" pitchFamily="2" charset="0"/>
              </a:rPr>
              <a:t>EMOTION – Can be controlled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F82E2-53EC-8603-5349-77E8001D3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pic>
        <p:nvPicPr>
          <p:cNvPr id="5" name="Online Media 4" title="Cute Baby saying &quot;Oh Shit!!&quot; 😍 😊 #funny #foryoupage #babies">
            <a:hlinkClick r:id="" action="ppaction://media"/>
            <a:extLst>
              <a:ext uri="{FF2B5EF4-FFF2-40B4-BE49-F238E27FC236}">
                <a16:creationId xmlns:a16="http://schemas.microsoft.com/office/drawing/2014/main" id="{3C5EC44B-C194-43E9-B5E4-263031AD343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343276" y="907672"/>
            <a:ext cx="3272743" cy="57924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4FF568-F9F6-49D8-AF48-6628FAFD3A77}"/>
              </a:ext>
            </a:extLst>
          </p:cNvPr>
          <p:cNvSpPr txBox="1"/>
          <p:nvPr/>
        </p:nvSpPr>
        <p:spPr>
          <a:xfrm>
            <a:off x="0" y="1046222"/>
            <a:ext cx="609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Emotions are copied instinctively by people around you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A45AB9-6F14-4A2A-B296-24E63DC8C0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523" y="3618632"/>
            <a:ext cx="5183841" cy="308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8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B7F6-A1EF-86D7-C898-05E82256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90" y="-54313"/>
            <a:ext cx="9950103" cy="1154847"/>
          </a:xfrm>
        </p:spPr>
        <p:txBody>
          <a:bodyPr>
            <a:noAutofit/>
          </a:bodyPr>
          <a:lstStyle/>
          <a:p>
            <a:r>
              <a:rPr lang="en-GB" sz="6000" dirty="0">
                <a:latin typeface="Reprise Stamp" panose="02000000000000000000" pitchFamily="2" charset="0"/>
              </a:rPr>
              <a:t>EMOTION – The BIG one!!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F82E2-53EC-8603-5349-77E8001D3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pic>
        <p:nvPicPr>
          <p:cNvPr id="6" name="Online Media 5" title="Bike Riding Adam v Bad Drivers EPISODE FIVE">
            <a:hlinkClick r:id="" action="ppaction://media"/>
            <a:extLst>
              <a:ext uri="{FF2B5EF4-FFF2-40B4-BE49-F238E27FC236}">
                <a16:creationId xmlns:a16="http://schemas.microsoft.com/office/drawing/2014/main" id="{7B4CDD0C-E8E7-456B-B185-BCC67DD02EA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21095" y="1046222"/>
            <a:ext cx="10208405" cy="576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6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9C3025D-18F0-DA9F-9940-0A15E9249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355" y="0"/>
            <a:ext cx="2106645" cy="10462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93B734-9129-43FA-B1FC-CD70BE3E5E10}"/>
              </a:ext>
            </a:extLst>
          </p:cNvPr>
          <p:cNvSpPr txBox="1"/>
          <p:nvPr/>
        </p:nvSpPr>
        <p:spPr>
          <a:xfrm>
            <a:off x="98613" y="475129"/>
            <a:ext cx="1203063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 dirty="0"/>
              <a:t>I AM SAFE</a:t>
            </a:r>
          </a:p>
          <a:p>
            <a:r>
              <a:rPr lang="en-GB" sz="8800" dirty="0"/>
              <a:t>An ongoing mentality – NOT a pre-ride check</a:t>
            </a:r>
          </a:p>
        </p:txBody>
      </p:sp>
    </p:spTree>
    <p:extLst>
      <p:ext uri="{BB962C8B-B14F-4D97-AF65-F5344CB8AC3E}">
        <p14:creationId xmlns:p14="http://schemas.microsoft.com/office/powerpoint/2010/main" val="2705016631"/>
      </p:ext>
    </p:extLst>
  </p:cSld>
  <p:clrMapOvr>
    <a:masterClrMapping/>
  </p:clrMapOvr>
</p:sld>
</file>

<file path=ppt/theme/theme1.xml><?xml version="1.0" encoding="utf-8"?>
<a:theme xmlns:a="http://schemas.openxmlformats.org/drawingml/2006/main" name="BlocksVTI">
  <a:themeElements>
    <a:clrScheme name="Blocks">
      <a:dk1>
        <a:sysClr val="windowText" lastClr="000000"/>
      </a:dk1>
      <a:lt1>
        <a:sysClr val="window" lastClr="FFFFFF"/>
      </a:lt1>
      <a:dk2>
        <a:srgbClr val="1B3843"/>
      </a:dk2>
      <a:lt2>
        <a:srgbClr val="F2F3F1"/>
      </a:lt2>
      <a:accent1>
        <a:srgbClr val="7A8592"/>
      </a:accent1>
      <a:accent2>
        <a:srgbClr val="8C8C96"/>
      </a:accent2>
      <a:accent3>
        <a:srgbClr val="7A6C76"/>
      </a:accent3>
      <a:accent4>
        <a:srgbClr val="A7AA9D"/>
      </a:accent4>
      <a:accent5>
        <a:srgbClr val="63787F"/>
      </a:accent5>
      <a:accent6>
        <a:srgbClr val="889DA5"/>
      </a:accent6>
      <a:hlink>
        <a:srgbClr val="71819B"/>
      </a:hlink>
      <a:folHlink>
        <a:srgbClr val="7E8B85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sVTI" id="{31656FE6-20D8-4105-85EA-706EC9332BE9}" vid="{039DFFC9-9B25-4063-9235-B287A446F5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548</Words>
  <Application>Microsoft Office PowerPoint</Application>
  <PresentationFormat>Widescreen</PresentationFormat>
  <Paragraphs>71</Paragraphs>
  <Slides>23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Avenir Next LT Pro</vt:lpstr>
      <vt:lpstr>Avenir Next LT Pro Light</vt:lpstr>
      <vt:lpstr>Google Sans</vt:lpstr>
      <vt:lpstr>Reprise Stamp</vt:lpstr>
      <vt:lpstr>Reprise Title</vt:lpstr>
      <vt:lpstr>BlocksVTI</vt:lpstr>
      <vt:lpstr>I AM SAFE  or am I???</vt:lpstr>
      <vt:lpstr>EGDE</vt:lpstr>
      <vt:lpstr>PowerPoint Presentation</vt:lpstr>
      <vt:lpstr>CHECKS? - POWDDERSS - IAMSAFE - SBT - MBT - Cockpit/Cluster Check</vt:lpstr>
      <vt:lpstr>Petrol / Propellant Oil – including brakes Water – coolant / screenwash etc. Damage – why relevant? Drive – why not in the car version??? Electronics – including horn Rubbers – tyres; wipers; grips (inc. for feet) Steering – why not in the car version??? Suspension – why not in the car version???</vt:lpstr>
      <vt:lpstr>Illness Attitude Medication Sleep Alcohol Food Emotion </vt:lpstr>
      <vt:lpstr>These are NOT ONLY pre-drive/ride checks</vt:lpstr>
      <vt:lpstr>Illness</vt:lpstr>
      <vt:lpstr>Attitude</vt:lpstr>
      <vt:lpstr>Medication</vt:lpstr>
      <vt:lpstr>Medication</vt:lpstr>
      <vt:lpstr>Sleep</vt:lpstr>
      <vt:lpstr>Alcohol - More than 200 people die per year</vt:lpstr>
      <vt:lpstr>Food – and fluids</vt:lpstr>
      <vt:lpstr>EMOTION – The BIG one!!</vt:lpstr>
      <vt:lpstr>EMOTION – The BIG one!!</vt:lpstr>
      <vt:lpstr>EMOTION – The BIG one!!</vt:lpstr>
      <vt:lpstr>EMOTION – The BIG one!!</vt:lpstr>
      <vt:lpstr>EMOTION – The BIG one!!</vt:lpstr>
      <vt:lpstr>EMOTION – Please excuse any language</vt:lpstr>
      <vt:lpstr>EMOTION – Can be controlled</vt:lpstr>
      <vt:lpstr>EMOTION – The BIG one!!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Young Drivers and Riders</dc:title>
  <dc:creator>Mr Wood</dc:creator>
  <cp:lastModifiedBy>chris hood</cp:lastModifiedBy>
  <cp:revision>33</cp:revision>
  <dcterms:created xsi:type="dcterms:W3CDTF">2024-01-07T15:19:57Z</dcterms:created>
  <dcterms:modified xsi:type="dcterms:W3CDTF">2026-09-16T23:49:47Z</dcterms:modified>
</cp:coreProperties>
</file>