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Hot 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Close-up of the top of a hot 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Hot 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Hot 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 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 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 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Adam Abel, RoSPA Advanced Tutor…"/>
          <p:cNvSpPr txBox="1"/>
          <p:nvPr>
            <p:ph type="body" idx="21"/>
          </p:nvPr>
        </p:nvSpPr>
        <p:spPr>
          <a:xfrm>
            <a:off x="1201340" y="11847162"/>
            <a:ext cx="21971003" cy="1081287"/>
          </a:xfrm>
          <a:prstGeom prst="rect">
            <a:avLst/>
          </a:prstGeom>
          <a:extLst>
            <a:ext uri="{C572A759-6A51-4108-AA02-DFA0A04FC94B}">
              <ma14:wrappingTextBoxFlag xmlns:ma14="http://schemas.microsoft.com/office/mac/drawingml/2011/main" val="1"/>
            </a:ext>
          </a:extLst>
        </p:spPr>
        <p:txBody>
          <a:bodyPr/>
          <a:lstStyle/>
          <a:p>
            <a:pPr algn="ctr" defTabSz="734694">
              <a:defRPr sz="3204"/>
            </a:pPr>
            <a:r>
              <a:rPr>
                <a:solidFill>
                  <a:schemeClr val="accent4"/>
                </a:solidFill>
              </a:rPr>
              <a:t>A</a:t>
            </a:r>
            <a:r>
              <a:t>dam </a:t>
            </a:r>
            <a:r>
              <a:rPr>
                <a:solidFill>
                  <a:schemeClr val="accent4"/>
                </a:solidFill>
              </a:rPr>
              <a:t>A</a:t>
            </a:r>
            <a:r>
              <a:t>bel, RoSPA </a:t>
            </a:r>
            <a:r>
              <a:rPr>
                <a:solidFill>
                  <a:schemeClr val="accent4"/>
                </a:solidFill>
              </a:rPr>
              <a:t>A</a:t>
            </a:r>
            <a:r>
              <a:t>dvanced </a:t>
            </a:r>
            <a:r>
              <a:rPr>
                <a:solidFill>
                  <a:schemeClr val="accent4"/>
                </a:solidFill>
              </a:rPr>
              <a:t>T</a:t>
            </a:r>
            <a:r>
              <a:t>utor</a:t>
            </a:r>
          </a:p>
          <a:p>
            <a:pPr algn="ctr" defTabSz="734694">
              <a:defRPr sz="3204"/>
            </a:pPr>
            <a:r>
              <a:t>E-</a:t>
            </a:r>
            <a:r>
              <a:rPr>
                <a:solidFill>
                  <a:schemeClr val="accent4"/>
                </a:solidFill>
              </a:rPr>
              <a:t>YARD </a:t>
            </a:r>
            <a:r>
              <a:t>Training Lead</a:t>
            </a:r>
          </a:p>
        </p:txBody>
      </p:sp>
      <p:sp>
        <p:nvSpPr>
          <p:cNvPr id="152" name="Adult Learning Principles"/>
          <p:cNvSpPr txBox="1"/>
          <p:nvPr>
            <p:ph type="subTitle" sz="quarter" idx="1"/>
          </p:nvPr>
        </p:nvSpPr>
        <p:spPr>
          <a:xfrm>
            <a:off x="1206500" y="9820055"/>
            <a:ext cx="21971000" cy="1905001"/>
          </a:xfrm>
          <a:prstGeom prst="rect">
            <a:avLst/>
          </a:prstGeom>
        </p:spPr>
        <p:txBody>
          <a:bodyPr/>
          <a:lstStyle/>
          <a:p>
            <a:pPr algn="ctr" defTabSz="495300">
              <a:defRPr sz="3300"/>
            </a:pPr>
            <a:br/>
            <a:r>
              <a:rPr sz="8400" u="sng"/>
              <a:t>Adult Learning Principles</a:t>
            </a:r>
          </a:p>
        </p:txBody>
      </p:sp>
      <p:pic>
        <p:nvPicPr>
          <p:cNvPr id="153" name="IMG_5385.PNG" descr="IMG_5385.PNG"/>
          <p:cNvPicPr>
            <a:picLocks noChangeAspect="1"/>
          </p:cNvPicPr>
          <p:nvPr/>
        </p:nvPicPr>
        <p:blipFill>
          <a:blip r:embed="rId2">
            <a:extLst/>
          </a:blip>
          <a:stretch>
            <a:fillRect/>
          </a:stretch>
        </p:blipFill>
        <p:spPr>
          <a:xfrm>
            <a:off x="10055148" y="4593818"/>
            <a:ext cx="4155172" cy="2969454"/>
          </a:xfrm>
          <a:prstGeom prst="rect">
            <a:avLst/>
          </a:prstGeom>
          <a:ln w="12700">
            <a:miter lim="400000"/>
          </a:ln>
        </p:spPr>
      </p:pic>
      <p:sp>
        <p:nvSpPr>
          <p:cNvPr id="154" name="E-YARD…"/>
          <p:cNvSpPr txBox="1"/>
          <p:nvPr>
            <p:ph type="ctrTitle"/>
          </p:nvPr>
        </p:nvSpPr>
        <p:spPr>
          <a:xfrm>
            <a:off x="1206496" y="7625795"/>
            <a:ext cx="21852475" cy="2616201"/>
          </a:xfrm>
          <a:prstGeom prst="rect">
            <a:avLst/>
          </a:prstGeom>
        </p:spPr>
        <p:txBody>
          <a:bodyPr/>
          <a:lstStyle/>
          <a:p>
            <a:pPr algn="ctr" defTabSz="297179">
              <a:lnSpc>
                <a:spcPct val="100000"/>
              </a:lnSpc>
              <a:defRPr b="0" spc="0" sz="8125">
                <a:solidFill>
                  <a:srgbClr val="FFDA1F"/>
                </a:solidFill>
                <a:latin typeface="Helvetica"/>
                <a:ea typeface="Helvetica"/>
                <a:cs typeface="Helvetica"/>
                <a:sym typeface="Helvetica"/>
              </a:defRPr>
            </a:pPr>
            <a:r>
              <a:rPr>
                <a:solidFill>
                  <a:srgbClr val="FFFFFF"/>
                </a:solidFill>
              </a:rPr>
              <a:t>E-</a:t>
            </a:r>
            <a:r>
              <a:rPr>
                <a:solidFill>
                  <a:schemeClr val="accent4"/>
                </a:solidFill>
              </a:rPr>
              <a:t>YARD</a:t>
            </a:r>
          </a:p>
          <a:p>
            <a:pPr algn="ctr" defTabSz="297179">
              <a:lnSpc>
                <a:spcPct val="100000"/>
              </a:lnSpc>
              <a:defRPr b="0" spc="0" sz="8125">
                <a:solidFill>
                  <a:srgbClr val="FFDA1F"/>
                </a:solidFill>
                <a:latin typeface="Helvetica"/>
                <a:ea typeface="Helvetica"/>
                <a:cs typeface="Helvetica"/>
                <a:sym typeface="Helvetica"/>
              </a:defRPr>
            </a:pPr>
            <a:r>
              <a:rPr>
                <a:solidFill>
                  <a:srgbClr val="FFFFFF"/>
                </a:solidFill>
              </a:rPr>
              <a:t>East </a:t>
            </a:r>
            <a:r>
              <a:rPr>
                <a:solidFill>
                  <a:schemeClr val="accent4"/>
                </a:solidFill>
              </a:rPr>
              <a:t>Y</a:t>
            </a:r>
            <a:r>
              <a:rPr>
                <a:solidFill>
                  <a:srgbClr val="FFFFFF"/>
                </a:solidFill>
              </a:rPr>
              <a:t>orkshire </a:t>
            </a:r>
            <a:r>
              <a:rPr>
                <a:solidFill>
                  <a:schemeClr val="accent4"/>
                </a:solidFill>
              </a:rPr>
              <a:t>A</a:t>
            </a:r>
            <a:r>
              <a:rPr>
                <a:solidFill>
                  <a:srgbClr val="FFFFFF"/>
                </a:solidFill>
              </a:rPr>
              <a:t>dvanced </a:t>
            </a:r>
            <a:r>
              <a:rPr>
                <a:solidFill>
                  <a:schemeClr val="accent4"/>
                </a:solidFill>
              </a:rPr>
              <a:t>R</a:t>
            </a:r>
            <a:r>
              <a:rPr>
                <a:solidFill>
                  <a:srgbClr val="FFFFFF"/>
                </a:solidFill>
              </a:rPr>
              <a:t>iders and </a:t>
            </a:r>
            <a:r>
              <a:rPr>
                <a:solidFill>
                  <a:schemeClr val="accent4"/>
                </a:solidFill>
              </a:rPr>
              <a:t>D</a:t>
            </a:r>
            <a:r>
              <a:rPr>
                <a:solidFill>
                  <a:srgbClr val="FFFFFF"/>
                </a:solidFill>
              </a:rPr>
              <a:t>rivers</a:t>
            </a:r>
          </a:p>
        </p:txBody>
      </p:sp>
      <p:pic>
        <p:nvPicPr>
          <p:cNvPr id="155" name="4E5A20A3-BC72-4D19-ACEB-09104C2AC332.png" descr="4E5A20A3-BC72-4D19-ACEB-09104C2AC332.png"/>
          <p:cNvPicPr>
            <a:picLocks noChangeAspect="1"/>
          </p:cNvPicPr>
          <p:nvPr/>
        </p:nvPicPr>
        <p:blipFill>
          <a:blip r:embed="rId3">
            <a:extLst/>
          </a:blip>
          <a:stretch>
            <a:fillRect/>
          </a:stretch>
        </p:blipFill>
        <p:spPr>
          <a:xfrm>
            <a:off x="10055148" y="376122"/>
            <a:ext cx="4155172" cy="415517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152">
                                            <p:bg/>
                                          </p:spTgt>
                                        </p:tgtEl>
                                        <p:attrNameLst>
                                          <p:attrName>style.visibility</p:attrName>
                                        </p:attrNameLst>
                                      </p:cBhvr>
                                      <p:to>
                                        <p:strVal val="visible"/>
                                      </p:to>
                                    </p:set>
                                  </p:childTnLst>
                                </p:cTn>
                              </p:par>
                              <p:par>
                                <p:cTn id="17" presetClass="entr" nodeType="withEffect" presetSubtype="0" presetID="1" grpId="2" fill="hold">
                                  <p:stCondLst>
                                    <p:cond delay="0"/>
                                  </p:stCondLst>
                                  <p:iterate type="el" backwards="0">
                                    <p:tmAbs val="0"/>
                                  </p:iterate>
                                  <p:childTnLst>
                                    <p:set>
                                      <p:cBhvr>
                                        <p:cTn id="18" fill="hold"/>
                                        <p:tgtEl>
                                          <p:spTgt spid="15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3" fill="hold">
                                  <p:stCondLst>
                                    <p:cond delay="0"/>
                                  </p:stCondLst>
                                  <p:iterate type="el" backwards="0">
                                    <p:tmAbs val="0"/>
                                  </p:iterate>
                                  <p:childTnLst>
                                    <p:set>
                                      <p:cBhvr>
                                        <p:cTn id="22" fill="hold"/>
                                        <p:tgtEl>
                                          <p:spTgt spid="151">
                                            <p:bg/>
                                          </p:spTgt>
                                        </p:tgtEl>
                                        <p:attrNameLst>
                                          <p:attrName>style.visibility</p:attrName>
                                        </p:attrNameLst>
                                      </p:cBhvr>
                                      <p:to>
                                        <p:strVal val="visible"/>
                                      </p:to>
                                    </p:set>
                                  </p:childTnLst>
                                </p:cTn>
                              </p:par>
                              <p:par>
                                <p:cTn id="23" presetClass="entr" nodeType="withEffect" presetSubtype="0" presetID="1" grpId="3" fill="hold">
                                  <p:stCondLst>
                                    <p:cond delay="0"/>
                                  </p:stCondLst>
                                  <p:iterate type="el" backwards="0">
                                    <p:tmAbs val="0"/>
                                  </p:iterate>
                                  <p:childTnLst>
                                    <p:set>
                                      <p:cBhvr>
                                        <p:cTn id="24" fill="hold"/>
                                        <p:tgtEl>
                                          <p:spTgt spid="15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3" fill="hold">
                                  <p:stCondLst>
                                    <p:cond delay="0"/>
                                  </p:stCondLst>
                                  <p:iterate type="el" backwards="0">
                                    <p:tmAbs val="0"/>
                                  </p:iterate>
                                  <p:childTnLst>
                                    <p:set>
                                      <p:cBhvr>
                                        <p:cTn id="28" fill="hold"/>
                                        <p:tgtEl>
                                          <p:spTgt spid="15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 grpId="3"/>
      <p:bldP build="p" bldLvl="5" animBg="1" rev="0" advAuto="0" spid="154" grpId="1"/>
      <p:bldP build="p" bldLvl="5" animBg="1" rev="0" advAuto="0" spid="152"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1 The Need to Know…"/>
          <p:cNvSpPr txBox="1"/>
          <p:nvPr>
            <p:ph type="title"/>
          </p:nvPr>
        </p:nvSpPr>
        <p:spPr>
          <a:xfrm>
            <a:off x="1206498" y="2173422"/>
            <a:ext cx="21971004" cy="9369156"/>
          </a:xfrm>
          <a:prstGeom prst="rect">
            <a:avLst/>
          </a:prstGeom>
        </p:spPr>
        <p:txBody>
          <a:bodyPr/>
          <a:lstStyle/>
          <a:p>
            <a:pPr defTabSz="1682453">
              <a:defRPr spc="-160" sz="8004">
                <a:solidFill>
                  <a:schemeClr val="accent4"/>
                </a:solidFill>
              </a:defRPr>
            </a:pPr>
            <a:r>
              <a:t>1 The Need to Know</a:t>
            </a:r>
          </a:p>
          <a:p>
            <a:pPr defTabSz="1682453">
              <a:defRPr spc="-160" sz="8004"/>
            </a:pPr>
          </a:p>
          <a:p>
            <a:pPr defTabSz="1682453">
              <a:defRPr i="1" spc="-160" sz="8004">
                <a:latin typeface="+mn-lt"/>
                <a:ea typeface="+mn-ea"/>
                <a:cs typeface="+mn-cs"/>
                <a:sym typeface="Helvetica Neue"/>
              </a:defRPr>
            </a:pPr>
            <a:r>
              <a:t>“adults need to know </a:t>
            </a:r>
            <a:r>
              <a:rPr b="1"/>
              <a:t>why</a:t>
            </a:r>
            <a:r>
              <a:t> they need to know something before undertaking to learn it”</a:t>
            </a:r>
          </a:p>
          <a:p>
            <a:pPr defTabSz="1682453">
              <a:defRPr spc="-160" sz="8004"/>
            </a:pPr>
          </a:p>
          <a:p>
            <a:pPr defTabSz="1682453">
              <a:defRPr spc="-160" sz="8004"/>
            </a:pPr>
            <a:r>
              <a:t>Explaining the purpose and learning outcome of a session/subject increases the chance that the adult learner will be motivated to learn it.</a:t>
            </a:r>
          </a:p>
          <a:p>
            <a:pPr defTabSz="1682453">
              <a:defRPr spc="-160" sz="8004">
                <a:solidFill>
                  <a:schemeClr val="accent5">
                    <a:hueOff val="-82419"/>
                    <a:satOff val="-9513"/>
                    <a:lumOff val="-16343"/>
                  </a:schemeClr>
                </a:solidFill>
              </a:defRPr>
            </a:pPr>
            <a:r>
              <a:t>They need to see a point in learning 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How can we best serve the learner’s need to know?…"/>
          <p:cNvSpPr txBox="1"/>
          <p:nvPr>
            <p:ph type="title"/>
          </p:nvPr>
        </p:nvSpPr>
        <p:spPr>
          <a:xfrm>
            <a:off x="1206496" y="1609147"/>
            <a:ext cx="21971004" cy="10497706"/>
          </a:xfrm>
          <a:prstGeom prst="rect">
            <a:avLst/>
          </a:prstGeom>
        </p:spPr>
        <p:txBody>
          <a:bodyPr/>
          <a:lstStyle/>
          <a:p>
            <a:pPr defTabSz="1414236">
              <a:defRPr spc="-134" sz="6728">
                <a:solidFill>
                  <a:schemeClr val="accent4"/>
                </a:solidFill>
              </a:defRPr>
            </a:pPr>
            <a:r>
              <a:t>How can we best serve the learner’s need to know?</a:t>
            </a:r>
          </a:p>
          <a:p>
            <a:pPr defTabSz="1414236">
              <a:defRPr spc="-134" sz="6728"/>
            </a:pPr>
          </a:p>
          <a:p>
            <a:pPr defTabSz="1414236">
              <a:defRPr spc="-134" sz="6728"/>
            </a:pPr>
            <a:r>
              <a:t>Initial Evaluation - shows them practically what they have previously missed through lack of observation, anticipation and imagination, plus being in an imperfect position.</a:t>
            </a:r>
          </a:p>
          <a:p>
            <a:pPr defTabSz="1414236">
              <a:defRPr spc="-134" sz="6728"/>
            </a:pPr>
            <a:r>
              <a:t>This shows the need to continue learning.</a:t>
            </a:r>
          </a:p>
          <a:p>
            <a:pPr defTabSz="1414236">
              <a:defRPr spc="-134" sz="6728"/>
            </a:pPr>
            <a:r>
              <a:t>Continued (graphic?) explanation of what could go wrong will cement the need to learn each subject as it is broached.</a:t>
            </a:r>
          </a:p>
          <a:p>
            <a:pPr defTabSz="1414236">
              <a:defRPr spc="-134" sz="6728">
                <a:solidFill>
                  <a:schemeClr val="accent5">
                    <a:hueOff val="-82419"/>
                    <a:satOff val="-9513"/>
                    <a:lumOff val="-16343"/>
                  </a:schemeClr>
                </a:solidFill>
              </a:defRPr>
            </a:pPr>
          </a:p>
          <a:p>
            <a:pPr defTabSz="1414236">
              <a:defRPr spc="-134" sz="6728">
                <a:solidFill>
                  <a:schemeClr val="accent5">
                    <a:hueOff val="-82419"/>
                    <a:satOff val="-9513"/>
                    <a:lumOff val="-16343"/>
                  </a:schemeClr>
                </a:solidFill>
              </a:defRPr>
            </a:pPr>
            <a:r>
              <a:t>They need to see it for themselves, not simply be told.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7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2 The Learner’s Self-Concept…"/>
          <p:cNvSpPr txBox="1"/>
          <p:nvPr>
            <p:ph type="title"/>
          </p:nvPr>
        </p:nvSpPr>
        <p:spPr>
          <a:xfrm>
            <a:off x="1206496" y="1180857"/>
            <a:ext cx="21971004" cy="11620536"/>
          </a:xfrm>
          <a:prstGeom prst="rect">
            <a:avLst/>
          </a:prstGeom>
        </p:spPr>
        <p:txBody>
          <a:bodyPr/>
          <a:lstStyle/>
          <a:p>
            <a:pPr defTabSz="1267936">
              <a:defRPr spc="-120" sz="6032">
                <a:solidFill>
                  <a:schemeClr val="accent4"/>
                </a:solidFill>
              </a:defRPr>
            </a:pPr>
            <a:r>
              <a:t>2 The Learner’s Self-Concept</a:t>
            </a:r>
          </a:p>
          <a:p>
            <a:pPr defTabSz="1267936">
              <a:defRPr spc="-120" sz="6032"/>
            </a:pPr>
          </a:p>
          <a:p>
            <a:pPr defTabSz="1267936">
              <a:defRPr i="1" spc="-120" sz="6032">
                <a:latin typeface="+mn-lt"/>
                <a:ea typeface="+mn-ea"/>
                <a:cs typeface="+mn-cs"/>
                <a:sym typeface="Helvetica Neue"/>
              </a:defRPr>
            </a:pPr>
            <a:r>
              <a:t>“Adults have a self-concept of being responsible for their own decisions, for their own lives”</a:t>
            </a:r>
          </a:p>
          <a:p>
            <a:pPr defTabSz="1267936">
              <a:defRPr spc="-120" sz="6032"/>
            </a:pPr>
          </a:p>
          <a:p>
            <a:pPr defTabSz="1267936">
              <a:defRPr spc="-120" sz="6032"/>
            </a:pPr>
            <a:r>
              <a:t>The learner needs to come to their own decision through collaborative understanding and learning as an equal. Incorporate the learners life experiences as a valuable resource.</a:t>
            </a:r>
            <a:r>
              <a:rPr>
                <a:solidFill>
                  <a:schemeClr val="accent5">
                    <a:hueOff val="-82419"/>
                    <a:satOff val="-9513"/>
                    <a:lumOff val="-16343"/>
                  </a:schemeClr>
                </a:solidFill>
              </a:rPr>
              <a:t> </a:t>
            </a:r>
            <a:endParaRPr>
              <a:solidFill>
                <a:schemeClr val="accent5">
                  <a:hueOff val="-82419"/>
                  <a:satOff val="-9513"/>
                  <a:lumOff val="-16343"/>
                </a:schemeClr>
              </a:solidFill>
            </a:endParaRPr>
          </a:p>
          <a:p>
            <a:pPr defTabSz="1267936">
              <a:defRPr spc="-120" sz="6032"/>
            </a:pPr>
            <a:r>
              <a:t>Adult learners need to be viewed as capable, so activities should provide opportunity for learners to show their capabilities and knowledge.</a:t>
            </a:r>
          </a:p>
          <a:p>
            <a:pPr defTabSz="1267936">
              <a:defRPr spc="-120" sz="6032"/>
            </a:pPr>
            <a:r>
              <a:t>Learners should be encouraged to anticipate in group projects and collaborative activities.</a:t>
            </a:r>
            <a:endParaRPr>
              <a:solidFill>
                <a:schemeClr val="accent5">
                  <a:hueOff val="-82419"/>
                  <a:satOff val="-9513"/>
                  <a:lumOff val="-16343"/>
                </a:schemeClr>
              </a:solidFill>
            </a:endParaRPr>
          </a:p>
          <a:p>
            <a:pPr defTabSz="1267936">
              <a:defRPr spc="-120" sz="6032"/>
            </a:pPr>
            <a:endParaRPr>
              <a:solidFill>
                <a:schemeClr val="accent5">
                  <a:hueOff val="-82419"/>
                  <a:satOff val="-9513"/>
                  <a:lumOff val="-16343"/>
                </a:schemeClr>
              </a:solidFill>
            </a:endParaRPr>
          </a:p>
          <a:p>
            <a:pPr defTabSz="1267936">
              <a:defRPr spc="-120" sz="6032"/>
            </a:pPr>
            <a:r>
              <a:rPr>
                <a:solidFill>
                  <a:schemeClr val="accent5">
                    <a:hueOff val="-82419"/>
                    <a:satOff val="-9513"/>
                    <a:lumOff val="-16343"/>
                  </a:schemeClr>
                </a:solidFill>
              </a:rPr>
              <a:t>Simply telling the learner how it is done is not adequate.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7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7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78">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How can we best serve the learner’s Self-Concept?…"/>
          <p:cNvSpPr txBox="1"/>
          <p:nvPr>
            <p:ph type="title"/>
          </p:nvPr>
        </p:nvSpPr>
        <p:spPr>
          <a:xfrm>
            <a:off x="1206496" y="1503404"/>
            <a:ext cx="21971004" cy="10945916"/>
          </a:xfrm>
          <a:prstGeom prst="rect">
            <a:avLst/>
          </a:prstGeom>
        </p:spPr>
        <p:txBody>
          <a:bodyPr/>
          <a:lstStyle/>
          <a:p>
            <a:pPr defTabSz="1609303">
              <a:defRPr spc="-153" sz="7656">
                <a:solidFill>
                  <a:schemeClr val="accent4"/>
                </a:solidFill>
              </a:defRPr>
            </a:pPr>
            <a:r>
              <a:t>How can we best serve the learner’s Self-Concept?</a:t>
            </a:r>
          </a:p>
          <a:p>
            <a:pPr defTabSz="1609303">
              <a:defRPr spc="-153" sz="7656">
                <a:solidFill>
                  <a:schemeClr val="accent4"/>
                </a:solidFill>
              </a:defRPr>
            </a:pPr>
          </a:p>
          <a:p>
            <a:pPr defTabSz="1609303">
              <a:defRPr spc="-153" sz="7656"/>
            </a:pPr>
            <a:r>
              <a:t>Request they read around the subjects within Roadcraft and Highway Code and then show us their knowledge and capabilities.</a:t>
            </a:r>
          </a:p>
          <a:p>
            <a:pPr defTabSz="1609303">
              <a:defRPr spc="-153" sz="7656"/>
            </a:pPr>
            <a:r>
              <a:t>Discuss their thoughts and ideas on a subject as an equal.</a:t>
            </a:r>
          </a:p>
          <a:p>
            <a:pPr defTabSz="1609303">
              <a:defRPr spc="-153" sz="7656"/>
            </a:pPr>
            <a:r>
              <a:t>Encourage the learner to suggest solutions rather than tell them how to do 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3 The Learner’s Prior (and continued) Experiences…"/>
          <p:cNvSpPr txBox="1"/>
          <p:nvPr>
            <p:ph type="title"/>
          </p:nvPr>
        </p:nvSpPr>
        <p:spPr>
          <a:xfrm>
            <a:off x="1206498" y="621867"/>
            <a:ext cx="21971004" cy="12472266"/>
          </a:xfrm>
          <a:prstGeom prst="rect">
            <a:avLst/>
          </a:prstGeom>
        </p:spPr>
        <p:txBody>
          <a:bodyPr/>
          <a:lstStyle/>
          <a:p>
            <a:pPr defTabSz="1365469">
              <a:defRPr spc="-129" sz="6496">
                <a:solidFill>
                  <a:schemeClr val="accent4"/>
                </a:solidFill>
              </a:defRPr>
            </a:pPr>
            <a:r>
              <a:t>3 The Learner’s Prior (and continued) Experiences</a:t>
            </a:r>
          </a:p>
          <a:p>
            <a:pPr defTabSz="1365469">
              <a:defRPr spc="-129" sz="6496"/>
            </a:pPr>
          </a:p>
          <a:p>
            <a:pPr defTabSz="1365469">
              <a:defRPr spc="-129" sz="6496"/>
            </a:pPr>
            <a:r>
              <a:t>Adults have different life experiences to children; they have been around longer in different environments.</a:t>
            </a:r>
          </a:p>
          <a:p>
            <a:pPr defTabSz="1365469">
              <a:defRPr spc="-129" sz="6496"/>
            </a:pPr>
            <a:r>
              <a:t>Encouraging connection of learning to previous life experiences can help better understanding.</a:t>
            </a:r>
          </a:p>
          <a:p>
            <a:pPr defTabSz="1365469">
              <a:defRPr spc="-129" sz="6496"/>
            </a:pPr>
            <a:r>
              <a:t>Share experiences as an equal and allow the learner to suggest activities and steer conversations, which allows for interaction that may lead to better understanding.</a:t>
            </a:r>
          </a:p>
          <a:p>
            <a:pPr defTabSz="1365469">
              <a:defRPr spc="-129" sz="6496"/>
            </a:pPr>
            <a:r>
              <a:t>Participating and contributing to their own learning will lead to better engagement and motivation to learn.</a:t>
            </a:r>
          </a:p>
          <a:p>
            <a:pPr defTabSz="1365469">
              <a:defRPr spc="-129" sz="6496"/>
            </a:pPr>
          </a:p>
          <a:p>
            <a:pPr defTabSz="1365469">
              <a:defRPr spc="-129" sz="6496">
                <a:solidFill>
                  <a:schemeClr val="accent5">
                    <a:hueOff val="-82419"/>
                    <a:satOff val="-9513"/>
                    <a:lumOff val="-16343"/>
                  </a:schemeClr>
                </a:solidFill>
              </a:defRPr>
            </a:pPr>
            <a:r>
              <a:t>Allow for discussions that are encouraging and conducive to learners sharing their personal experiences, ideas and opinions.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8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8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How can we best serve the learner’s prior experiences?…"/>
          <p:cNvSpPr txBox="1"/>
          <p:nvPr>
            <p:ph type="title"/>
          </p:nvPr>
        </p:nvSpPr>
        <p:spPr>
          <a:xfrm>
            <a:off x="1206498" y="1653087"/>
            <a:ext cx="21971004" cy="10409826"/>
          </a:xfrm>
          <a:prstGeom prst="rect">
            <a:avLst/>
          </a:prstGeom>
        </p:spPr>
        <p:txBody>
          <a:bodyPr/>
          <a:lstStyle/>
          <a:p>
            <a:pPr defTabSz="1536153">
              <a:defRPr spc="-146" sz="7308">
                <a:solidFill>
                  <a:schemeClr val="accent4"/>
                </a:solidFill>
              </a:defRPr>
            </a:pPr>
            <a:r>
              <a:t>How can we best serve the learner’s prior experiences?</a:t>
            </a:r>
          </a:p>
          <a:p>
            <a:pPr defTabSz="1536153">
              <a:defRPr spc="-146" sz="7308">
                <a:solidFill>
                  <a:schemeClr val="accent4"/>
                </a:solidFill>
              </a:defRPr>
            </a:pPr>
          </a:p>
          <a:p>
            <a:pPr defTabSz="1536153">
              <a:defRPr spc="-146" sz="7308"/>
            </a:pPr>
            <a:r>
              <a:t>By first acknowledging that they have a wealth of prior knowledge and experience.</a:t>
            </a:r>
          </a:p>
          <a:p>
            <a:pPr defTabSz="1536153">
              <a:defRPr spc="-146" sz="7308"/>
            </a:pPr>
            <a:r>
              <a:t>Don’t front load the “correct” answer.</a:t>
            </a:r>
            <a:br/>
            <a:r>
              <a:t>Seek at least a partial answer from the learner.</a:t>
            </a:r>
          </a:p>
          <a:p>
            <a:pPr defTabSz="1536153">
              <a:defRPr spc="-146" sz="7308"/>
            </a:pPr>
            <a:r>
              <a:t>Ask open questions to gauge their relevant previous experiences. </a:t>
            </a:r>
          </a:p>
          <a:p>
            <a:pPr defTabSz="1536153">
              <a:defRPr spc="-146" sz="7308"/>
            </a:pPr>
            <a:r>
              <a:t>Often the “correct” answer is staring them in the face; they just need to complete the picture.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4 The Learner’s Readiness to Learn…"/>
          <p:cNvSpPr txBox="1"/>
          <p:nvPr>
            <p:ph type="title"/>
          </p:nvPr>
        </p:nvSpPr>
        <p:spPr>
          <a:xfrm>
            <a:off x="1206496" y="1693374"/>
            <a:ext cx="21971004" cy="10329252"/>
          </a:xfrm>
          <a:prstGeom prst="rect">
            <a:avLst/>
          </a:prstGeom>
        </p:spPr>
        <p:txBody>
          <a:bodyPr/>
          <a:lstStyle/>
          <a:p>
            <a:pPr defTabSz="2072588">
              <a:defRPr spc="-197" sz="9860">
                <a:solidFill>
                  <a:schemeClr val="accent4"/>
                </a:solidFill>
              </a:defRPr>
            </a:pPr>
            <a:r>
              <a:t>4 The Learner’s Readiness to Learn</a:t>
            </a:r>
          </a:p>
          <a:p>
            <a:pPr defTabSz="2072588">
              <a:defRPr spc="-197" sz="9860"/>
            </a:pPr>
          </a:p>
          <a:p>
            <a:pPr defTabSz="2072588">
              <a:defRPr spc="-197" sz="9860"/>
            </a:pPr>
            <a:r>
              <a:t>The needs of the learner must be addressed quickly to ensure the success of learners.</a:t>
            </a:r>
          </a:p>
          <a:p>
            <a:pPr defTabSz="2072588">
              <a:defRPr spc="-197" sz="9860"/>
            </a:pPr>
            <a:r>
              <a:t>Learning must have relevance.</a:t>
            </a:r>
          </a:p>
          <a:p>
            <a:pPr defTabSz="2072588">
              <a:defRPr spc="-197" sz="9860">
                <a:solidFill>
                  <a:schemeClr val="accent5">
                    <a:hueOff val="-82419"/>
                    <a:satOff val="-9513"/>
                    <a:lumOff val="-16343"/>
                  </a:schemeClr>
                </a:solidFill>
              </a:defRPr>
            </a:pPr>
            <a:r>
              <a:t>Ideas Concerns and Expectations should be addressed promptly.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How can we best serve the learner’s readiness to learn?…"/>
          <p:cNvSpPr txBox="1"/>
          <p:nvPr>
            <p:ph type="title"/>
          </p:nvPr>
        </p:nvSpPr>
        <p:spPr>
          <a:xfrm>
            <a:off x="1206496" y="1183113"/>
            <a:ext cx="21971004" cy="10593323"/>
          </a:xfrm>
          <a:prstGeom prst="rect">
            <a:avLst/>
          </a:prstGeom>
        </p:spPr>
        <p:txBody>
          <a:bodyPr/>
          <a:lstStyle/>
          <a:p>
            <a:pPr defTabSz="1560536">
              <a:defRPr spc="-148" sz="7424">
                <a:solidFill>
                  <a:schemeClr val="accent4"/>
                </a:solidFill>
              </a:defRPr>
            </a:pPr>
            <a:r>
              <a:t>How can we best serve the learner’s readiness to learn?</a:t>
            </a:r>
          </a:p>
          <a:p>
            <a:pPr defTabSz="1560536">
              <a:defRPr spc="-148" sz="7424">
                <a:solidFill>
                  <a:schemeClr val="accent4"/>
                </a:solidFill>
              </a:defRPr>
            </a:pPr>
          </a:p>
          <a:p>
            <a:pPr defTabSz="1560536">
              <a:defRPr spc="-148" sz="7424"/>
            </a:pPr>
            <a:r>
              <a:t>Explore the learners generic ideas, concerns and expectations on day one. </a:t>
            </a:r>
          </a:p>
          <a:p>
            <a:pPr defTabSz="1560536">
              <a:defRPr spc="-148" sz="7424"/>
            </a:pPr>
            <a:r>
              <a:t>As each new subject is broached, explore specific ideas, concerns and expectations.</a:t>
            </a:r>
          </a:p>
          <a:p>
            <a:pPr defTabSz="1560536">
              <a:defRPr spc="-148" sz="7424">
                <a:solidFill>
                  <a:schemeClr val="accent5">
                    <a:hueOff val="-82419"/>
                    <a:satOff val="-9513"/>
                    <a:lumOff val="-16343"/>
                  </a:schemeClr>
                </a:solidFill>
              </a:defRPr>
            </a:pPr>
            <a:r>
              <a:t>The role of the tutor is to address the learners ideas, concerns and expectations, whilst facilitating their knowledge of the theory, then marrying it with the practical riding/driving of their vehicle.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5 The Learner’s Orientation to Learning…"/>
          <p:cNvSpPr txBox="1"/>
          <p:nvPr>
            <p:ph type="title"/>
          </p:nvPr>
        </p:nvSpPr>
        <p:spPr>
          <a:xfrm>
            <a:off x="1206496" y="1664056"/>
            <a:ext cx="21971004" cy="10224289"/>
          </a:xfrm>
          <a:prstGeom prst="rect">
            <a:avLst/>
          </a:prstGeom>
        </p:spPr>
        <p:txBody>
          <a:bodyPr/>
          <a:lstStyle/>
          <a:p>
            <a:pPr defTabSz="1389853">
              <a:defRPr spc="-132" sz="6612">
                <a:solidFill>
                  <a:schemeClr val="accent4"/>
                </a:solidFill>
              </a:defRPr>
            </a:pPr>
            <a:r>
              <a:t>5 The Learner’s Orientation to Learning</a:t>
            </a:r>
          </a:p>
          <a:p>
            <a:pPr defTabSz="1389853">
              <a:defRPr spc="-132" sz="6612"/>
            </a:pPr>
          </a:p>
          <a:p>
            <a:pPr defTabSz="1389853">
              <a:defRPr spc="-132" sz="6612"/>
            </a:pPr>
            <a:r>
              <a:t>Problem centred rather than content centred.</a:t>
            </a:r>
          </a:p>
          <a:p>
            <a:pPr defTabSz="1389853">
              <a:defRPr spc="-132" sz="6612"/>
            </a:pPr>
            <a:r>
              <a:t>Adult learners are motivated to learn when given authentic learning activities.</a:t>
            </a:r>
          </a:p>
          <a:p>
            <a:pPr defTabSz="1389853">
              <a:defRPr spc="-132" sz="6612"/>
            </a:pPr>
            <a:r>
              <a:t>Authentic learning activities provide meaning beyond the learning environment.</a:t>
            </a:r>
          </a:p>
          <a:p>
            <a:pPr defTabSz="1389853">
              <a:defRPr spc="-132" sz="6612"/>
            </a:pPr>
            <a:r>
              <a:t>Task based activities help learners get sense of how to apply principles.</a:t>
            </a:r>
          </a:p>
          <a:p>
            <a:pPr defTabSz="1389853">
              <a:defRPr spc="-132" sz="6612">
                <a:solidFill>
                  <a:schemeClr val="accent5">
                    <a:hueOff val="-82419"/>
                    <a:satOff val="-9513"/>
                    <a:lumOff val="-16343"/>
                  </a:schemeClr>
                </a:solidFill>
              </a:defRPr>
            </a:pPr>
            <a:r>
              <a:t>It is critical to the success of learners that they are provided with activities that capture their attention and keep them engaged.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9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How can we best serve the learner’s orientation to learning?…"/>
          <p:cNvSpPr txBox="1"/>
          <p:nvPr>
            <p:ph type="title"/>
          </p:nvPr>
        </p:nvSpPr>
        <p:spPr>
          <a:prstGeom prst="rect">
            <a:avLst/>
          </a:prstGeom>
        </p:spPr>
        <p:txBody>
          <a:bodyPr/>
          <a:lstStyle/>
          <a:p>
            <a:pPr defTabSz="1365469">
              <a:defRPr spc="-129" sz="6496">
                <a:solidFill>
                  <a:schemeClr val="accent4"/>
                </a:solidFill>
              </a:defRPr>
            </a:pPr>
            <a:r>
              <a:t>How can we best serve the learner’s orientation to learning?</a:t>
            </a:r>
          </a:p>
          <a:p>
            <a:pPr defTabSz="1365469">
              <a:defRPr spc="-129" sz="6496">
                <a:solidFill>
                  <a:schemeClr val="accent4"/>
                </a:solidFill>
              </a:defRPr>
            </a:pPr>
          </a:p>
          <a:p>
            <a:pPr defTabSz="1365469">
              <a:defRPr spc="-129" sz="6496"/>
            </a:pPr>
            <a:r>
              <a:t>Real world examples and scenarios. </a:t>
            </a:r>
          </a:p>
          <a:p>
            <a:pPr defTabSz="1365469">
              <a:defRPr spc="-129" sz="6496"/>
            </a:pPr>
            <a:r>
              <a:t>Theory is great to explain a concept.</a:t>
            </a:r>
          </a:p>
          <a:p>
            <a:pPr defTabSz="1365469">
              <a:defRPr spc="-129" sz="6496"/>
            </a:pPr>
            <a:r>
              <a:t>Authenticity is key to demonstrate.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FullSizeRender.jpg" descr="FullSizeRender.jpg"/>
          <p:cNvPicPr>
            <a:picLocks noChangeAspect="1"/>
          </p:cNvPicPr>
          <p:nvPr/>
        </p:nvPicPr>
        <p:blipFill>
          <a:blip r:embed="rId2">
            <a:extLst/>
          </a:blip>
          <a:stretch>
            <a:fillRect/>
          </a:stretch>
        </p:blipFill>
        <p:spPr>
          <a:xfrm>
            <a:off x="14200037" y="1016993"/>
            <a:ext cx="8757467" cy="11682014"/>
          </a:xfrm>
          <a:prstGeom prst="rect">
            <a:avLst/>
          </a:prstGeom>
          <a:ln w="12700">
            <a:miter lim="400000"/>
          </a:ln>
        </p:spPr>
      </p:pic>
      <p:sp>
        <p:nvSpPr>
          <p:cNvPr id="158" name="ADAM ABEL - RoSPA ADVANCED TUTOR, GROUP TREASURER AND TRAINING LEAD.…"/>
          <p:cNvSpPr txBox="1"/>
          <p:nvPr>
            <p:ph type="title"/>
          </p:nvPr>
        </p:nvSpPr>
        <p:spPr>
          <a:xfrm>
            <a:off x="1177944" y="957451"/>
            <a:ext cx="12006197" cy="12281528"/>
          </a:xfrm>
          <a:prstGeom prst="rect">
            <a:avLst/>
          </a:prstGeom>
        </p:spPr>
        <p:txBody>
          <a:bodyPr/>
          <a:lstStyle/>
          <a:p>
            <a:pPr defTabSz="999718">
              <a:defRPr spc="-68" sz="3403">
                <a:solidFill>
                  <a:schemeClr val="accent4"/>
                </a:solidFill>
              </a:defRPr>
            </a:pPr>
            <a:r>
              <a:t>A</a:t>
            </a:r>
            <a:r>
              <a:rPr spc="-68" sz="3443"/>
              <a:t>DAM ABEL - RoSPA ADVANCED TUTOR, GROUP TREASURER AND TRAINING LEAD.</a:t>
            </a:r>
            <a:endParaRPr spc="-68" sz="3443"/>
          </a:p>
          <a:p>
            <a:pPr defTabSz="999718">
              <a:defRPr spc="-68" sz="3443"/>
            </a:pPr>
          </a:p>
          <a:p>
            <a:pPr defTabSz="999718">
              <a:defRPr spc="-68" sz="3443"/>
            </a:pPr>
            <a:r>
              <a:t>I HAVE BEEN RIDING MOTORBIKES LEGALLY SINCE 1996. INITIALLY A LONG LINE OF SPORTS BIKES, BUT ALSO ADVENTURE BIKES AND ENDUROS SINCE 2008. </a:t>
            </a:r>
          </a:p>
          <a:p>
            <a:pPr defTabSz="999718">
              <a:defRPr spc="-68" sz="3443"/>
            </a:pPr>
          </a:p>
          <a:p>
            <a:pPr defTabSz="999718">
              <a:defRPr spc="-68" sz="3443"/>
            </a:pPr>
            <a:r>
              <a:t>HAVING BECOME AN ADVANCED RIDER BY PASSING THE IAM ADVANCED BIKE TEST IN 1998, I SOON BECAME AN IAM OBSERVER. HOWEVER, DUE TO MOVING AROUND A LOT WHILST IN THE ARMY I DID MOST OF MY INSTRUCTING PRIVATELY FOR FRIENDS AND MUTUAL ACQUAINTANCES WHILST ADMIN FOR VISORDOWN.COM.</a:t>
            </a:r>
          </a:p>
          <a:p>
            <a:pPr defTabSz="999718">
              <a:defRPr spc="-68" sz="3443"/>
            </a:pPr>
          </a:p>
          <a:p>
            <a:pPr defTabSz="999718">
              <a:defRPr spc="-68" sz="3443"/>
            </a:pPr>
            <a:r>
              <a:t>RIDING IN GENERAL, AND  ADVANCED RIDING SPECIFICALLY, HAS LONG BEEN MY PASSION IN LIFE AND SINCE QUALIFYING AS A PARAMEDIC IN 2014 HAS TAKEN UP MOST, IF NOT QUITE ALL OF MY SPARE TIME.</a:t>
            </a:r>
          </a:p>
          <a:p>
            <a:pPr defTabSz="999718">
              <a:defRPr spc="-68" sz="3443"/>
            </a:pPr>
          </a:p>
          <a:p>
            <a:pPr defTabSz="999718">
              <a:defRPr spc="-68" sz="3443"/>
            </a:pPr>
            <a:r>
              <a:t>AFTER LEAVING THE ARMY AND SETTLING IN NORTH YORKSHIRE I GAINED A RoSPA GOLD WITH A</a:t>
            </a:r>
            <a:r>
              <a:rPr>
                <a:solidFill>
                  <a:schemeClr val="accent5">
                    <a:lumOff val="-29866"/>
                  </a:schemeClr>
                </a:solidFill>
              </a:rPr>
              <a:t>R</a:t>
            </a:r>
            <a:r>
              <a:t>NY IN 2016 AND BECAME A TUTOR WITH THEM IN 2017.</a:t>
            </a:r>
          </a:p>
          <a:p>
            <a:pPr defTabSz="999718">
              <a:defRPr spc="-68" sz="3443"/>
            </a:pPr>
          </a:p>
          <a:p>
            <a:pPr defTabSz="999718">
              <a:defRPr spc="-68" sz="3443"/>
            </a:pPr>
            <a:r>
              <a:t>ON MOVING TO EAST YORKSHIRE, E</a:t>
            </a:r>
            <a:r>
              <a:rPr>
                <a:solidFill>
                  <a:schemeClr val="accent4"/>
                </a:solidFill>
              </a:rPr>
              <a:t>YARD</a:t>
            </a:r>
            <a:r>
              <a:t> MADE MORE SENSE AS MY LOCAL GROUP, SO I BEGAN TUTORING FOR THE GROUP IN 2021 AND GAINED THE ADVANCED TUTOR QUALIFICATION IN 2022.</a:t>
            </a:r>
            <a:b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8">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8">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6 The Learner’s Motivation…"/>
          <p:cNvSpPr txBox="1"/>
          <p:nvPr>
            <p:ph type="title"/>
          </p:nvPr>
        </p:nvSpPr>
        <p:spPr>
          <a:xfrm>
            <a:off x="1206498" y="1146904"/>
            <a:ext cx="21971004" cy="11281471"/>
          </a:xfrm>
          <a:prstGeom prst="rect">
            <a:avLst/>
          </a:prstGeom>
        </p:spPr>
        <p:txBody>
          <a:bodyPr/>
          <a:lstStyle/>
          <a:p>
            <a:pPr defTabSz="1414236">
              <a:defRPr spc="-134" sz="6728">
                <a:solidFill>
                  <a:schemeClr val="accent4"/>
                </a:solidFill>
              </a:defRPr>
            </a:pPr>
            <a:r>
              <a:t>6 The Learner’s Motivation</a:t>
            </a:r>
          </a:p>
          <a:p>
            <a:pPr defTabSz="1414236">
              <a:defRPr spc="-134" sz="6728"/>
            </a:pPr>
          </a:p>
          <a:p>
            <a:pPr defTabSz="1414236">
              <a:defRPr spc="-134" sz="6728"/>
            </a:pPr>
            <a:r>
              <a:t>Adult learners are intrinsically motivated to learn.</a:t>
            </a:r>
          </a:p>
          <a:p>
            <a:pPr defTabSz="1414236">
              <a:defRPr spc="-134" sz="6728"/>
            </a:pPr>
            <a:r>
              <a:t>External motivators are not as effective. </a:t>
            </a:r>
          </a:p>
          <a:p>
            <a:pPr defTabSz="1414236">
              <a:defRPr spc="-134" sz="6728"/>
            </a:pPr>
            <a:r>
              <a:t>They wouldn’t have chosen to learn if they didn’t want to.</a:t>
            </a:r>
          </a:p>
          <a:p>
            <a:pPr defTabSz="1414236">
              <a:defRPr spc="-134" sz="6728"/>
            </a:pPr>
            <a:r>
              <a:t>Providing an environment that engages the learner and encourages them to be active participants supports that intrinsic motivation.</a:t>
            </a:r>
          </a:p>
          <a:p>
            <a:pPr defTabSz="1414236">
              <a:defRPr spc="-134" sz="6728">
                <a:solidFill>
                  <a:schemeClr val="accent5">
                    <a:hueOff val="-82419"/>
                    <a:satOff val="-9513"/>
                    <a:lumOff val="-16343"/>
                  </a:schemeClr>
                </a:solidFill>
              </a:defRPr>
            </a:pPr>
            <a:r>
              <a:t>Simply lecturing with a display of your knowledge to a passive audience does not work.</a:t>
            </a:r>
          </a:p>
          <a:p>
            <a:pPr defTabSz="1414236">
              <a:defRPr spc="-134" sz="6728">
                <a:solidFill>
                  <a:schemeClr val="accent5">
                    <a:hueOff val="-82419"/>
                    <a:satOff val="-9513"/>
                    <a:lumOff val="-16343"/>
                  </a:schemeClr>
                </a:solidFill>
              </a:defRPr>
            </a:pPr>
            <a:r>
              <a:t>Learners must feel they are appreciated, valued and respected.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9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94">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How can we best serve the learner’s motivation?…"/>
          <p:cNvSpPr txBox="1"/>
          <p:nvPr>
            <p:ph type="title"/>
          </p:nvPr>
        </p:nvSpPr>
        <p:spPr>
          <a:xfrm>
            <a:off x="1206498" y="1889069"/>
            <a:ext cx="21971004" cy="9937862"/>
          </a:xfrm>
          <a:prstGeom prst="rect">
            <a:avLst/>
          </a:prstGeom>
        </p:spPr>
        <p:txBody>
          <a:bodyPr/>
          <a:lstStyle/>
          <a:p>
            <a:pPr defTabSz="1779987">
              <a:defRPr spc="-169" sz="8468">
                <a:solidFill>
                  <a:schemeClr val="accent4"/>
                </a:solidFill>
              </a:defRPr>
            </a:pPr>
            <a:r>
              <a:t>How can we best serve the learner’s motivation?</a:t>
            </a:r>
          </a:p>
          <a:p>
            <a:pPr defTabSz="1779987">
              <a:defRPr spc="-169" sz="8468">
                <a:solidFill>
                  <a:schemeClr val="accent4"/>
                </a:solidFill>
              </a:defRPr>
            </a:pPr>
          </a:p>
          <a:p>
            <a:pPr defTabSz="1779987">
              <a:defRPr spc="-169" sz="8468"/>
            </a:pPr>
            <a:r>
              <a:t>Don’t spoon feed the answer. </a:t>
            </a:r>
          </a:p>
          <a:p>
            <a:pPr defTabSz="1779987">
              <a:defRPr spc="-169" sz="8468"/>
            </a:pPr>
            <a:r>
              <a:t>Ask open questions to get the answer from them.</a:t>
            </a:r>
          </a:p>
          <a:p>
            <a:pPr defTabSz="1779987">
              <a:defRPr spc="-169" sz="8468"/>
            </a:pPr>
            <a:r>
              <a:t>Encourage when they aren’t quite there.</a:t>
            </a:r>
          </a:p>
          <a:p>
            <a:pPr defTabSz="1779987">
              <a:defRPr spc="-169" sz="8468"/>
            </a:pPr>
            <a:r>
              <a:t>Show appreciation when they are.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9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9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fee27ed5-a3b2-4728-91f8-c37edf2cb59b.jpg" descr="fee27ed5-a3b2-4728-91f8-c37edf2cb59b.jpg"/>
          <p:cNvPicPr>
            <a:picLocks noChangeAspect="1"/>
          </p:cNvPicPr>
          <p:nvPr/>
        </p:nvPicPr>
        <p:blipFill>
          <a:blip r:embed="rId2">
            <a:extLst/>
          </a:blip>
          <a:stretch>
            <a:fillRect/>
          </a:stretch>
        </p:blipFill>
        <p:spPr>
          <a:xfrm>
            <a:off x="3048000" y="-1"/>
            <a:ext cx="18288000" cy="13716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FullSizeRender.jpg" descr="FullSizeRender.jpg"/>
          <p:cNvPicPr>
            <a:picLocks noChangeAspect="1"/>
          </p:cNvPicPr>
          <p:nvPr/>
        </p:nvPicPr>
        <p:blipFill>
          <a:blip r:embed="rId2">
            <a:extLst/>
          </a:blip>
          <a:stretch>
            <a:fillRect/>
          </a:stretch>
        </p:blipFill>
        <p:spPr>
          <a:xfrm>
            <a:off x="1821820" y="-723"/>
            <a:ext cx="20574001" cy="137160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G_7181.JPG" descr="IMG_7181.JPG"/>
          <p:cNvPicPr>
            <a:picLocks noChangeAspect="1"/>
          </p:cNvPicPr>
          <p:nvPr/>
        </p:nvPicPr>
        <p:blipFill>
          <a:blip r:embed="rId2">
            <a:extLst/>
          </a:blip>
          <a:stretch>
            <a:fillRect/>
          </a:stretch>
        </p:blipFill>
        <p:spPr>
          <a:xfrm>
            <a:off x="3048000" y="0"/>
            <a:ext cx="18288000" cy="137160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FullSizeRender.jpg" descr="FullSizeRender.jpg"/>
          <p:cNvPicPr>
            <a:picLocks noChangeAspect="1"/>
          </p:cNvPicPr>
          <p:nvPr/>
        </p:nvPicPr>
        <p:blipFill>
          <a:blip r:embed="rId2">
            <a:extLst/>
          </a:blip>
          <a:stretch>
            <a:fillRect/>
          </a:stretch>
        </p:blipFill>
        <p:spPr>
          <a:xfrm>
            <a:off x="1821820" y="-723"/>
            <a:ext cx="20574001" cy="137160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EDIP…"/>
          <p:cNvSpPr txBox="1"/>
          <p:nvPr>
            <p:ph type="title"/>
          </p:nvPr>
        </p:nvSpPr>
        <p:spPr>
          <a:xfrm>
            <a:off x="1206498" y="2322903"/>
            <a:ext cx="21971004" cy="9070194"/>
          </a:xfrm>
          <a:prstGeom prst="rect">
            <a:avLst/>
          </a:prstGeom>
        </p:spPr>
        <p:txBody>
          <a:bodyPr/>
          <a:lstStyle/>
          <a:p>
            <a:pPr>
              <a:defRPr>
                <a:solidFill>
                  <a:schemeClr val="accent4"/>
                </a:solidFill>
              </a:defRPr>
            </a:pPr>
            <a:r>
              <a:t>EDIP</a:t>
            </a:r>
          </a:p>
          <a:p>
            <a:pPr/>
            <a:r>
              <a:t>Explain</a:t>
            </a:r>
          </a:p>
          <a:p>
            <a:pPr/>
            <a:r>
              <a:t>Demonstrate</a:t>
            </a:r>
          </a:p>
          <a:p>
            <a:pPr/>
            <a:r>
              <a:t>Imitate</a:t>
            </a:r>
          </a:p>
          <a:p>
            <a:pPr/>
            <a:r>
              <a:t>Practice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How can andragogy and EDIP compliment each other?…"/>
          <p:cNvSpPr txBox="1"/>
          <p:nvPr>
            <p:ph type="title"/>
          </p:nvPr>
        </p:nvSpPr>
        <p:spPr>
          <a:xfrm>
            <a:off x="1206498" y="474976"/>
            <a:ext cx="21971004" cy="12766049"/>
          </a:xfrm>
          <a:prstGeom prst="rect">
            <a:avLst/>
          </a:prstGeom>
        </p:spPr>
        <p:txBody>
          <a:bodyPr/>
          <a:lstStyle/>
          <a:p>
            <a:pPr defTabSz="1170402">
              <a:defRPr spc="-111" sz="5568">
                <a:solidFill>
                  <a:schemeClr val="accent4"/>
                </a:solidFill>
              </a:defRPr>
            </a:pPr>
            <a:r>
              <a:t>How can andragogy and EDIP compliment each other?</a:t>
            </a:r>
          </a:p>
          <a:p>
            <a:pPr defTabSz="1170402">
              <a:defRPr spc="-111" sz="5568"/>
            </a:pPr>
          </a:p>
          <a:p>
            <a:pPr defTabSz="1170402">
              <a:defRPr spc="-111" sz="5568"/>
            </a:pPr>
            <a:r>
              <a:t>Associate </a:t>
            </a:r>
            <a:r>
              <a:rPr>
                <a:solidFill>
                  <a:schemeClr val="accent4"/>
                </a:solidFill>
              </a:rPr>
              <a:t>explains</a:t>
            </a:r>
            <a:r>
              <a:t> their understanding of the subject - tutor clarifies with further explanation as required, whilst treating the associate as an equal.</a:t>
            </a:r>
            <a:br/>
            <a:r>
              <a:rPr>
                <a:solidFill>
                  <a:schemeClr val="accent5">
                    <a:hueOff val="-82419"/>
                    <a:satOff val="-9513"/>
                    <a:lumOff val="-16343"/>
                  </a:schemeClr>
                </a:solidFill>
              </a:rPr>
              <a:t>Allows associate’s to show prior learning/experience and gives opportunity to ensure they see the need to have/use this knowledge. </a:t>
            </a:r>
            <a:endParaRPr>
              <a:solidFill>
                <a:schemeClr val="accent5">
                  <a:hueOff val="-82419"/>
                  <a:satOff val="-9513"/>
                  <a:lumOff val="-16343"/>
                </a:schemeClr>
              </a:solidFill>
            </a:endParaRPr>
          </a:p>
          <a:p>
            <a:pPr defTabSz="1170402">
              <a:defRPr spc="-111" sz="5568"/>
            </a:pPr>
            <a:r>
              <a:rPr>
                <a:solidFill>
                  <a:schemeClr val="accent5">
                    <a:hueOff val="-82419"/>
                    <a:satOff val="-9513"/>
                    <a:lumOff val="-16343"/>
                  </a:schemeClr>
                </a:solidFill>
              </a:rPr>
              <a:t>This discussion allows them to feel engaged and an actively collaborating participant, whilst giving opportunity to steer the learning as they feel best benefits. </a:t>
            </a:r>
            <a:endParaRPr>
              <a:solidFill>
                <a:schemeClr val="accent5">
                  <a:hueOff val="-82419"/>
                  <a:satOff val="-9513"/>
                  <a:lumOff val="-16343"/>
                </a:schemeClr>
              </a:solidFill>
            </a:endParaRPr>
          </a:p>
          <a:p>
            <a:pPr defTabSz="1170402">
              <a:defRPr spc="-111" sz="5568"/>
            </a:pPr>
            <a:r>
              <a:rPr>
                <a:solidFill>
                  <a:schemeClr val="accent5">
                    <a:hueOff val="-82419"/>
                    <a:satOff val="-9513"/>
                    <a:lumOff val="-16343"/>
                  </a:schemeClr>
                </a:solidFill>
              </a:rPr>
              <a:t>We can take this first opportunity to address any ideas, concerns and expectations.</a:t>
            </a:r>
            <a:endParaRPr>
              <a:solidFill>
                <a:schemeClr val="accent5">
                  <a:hueOff val="-82419"/>
                  <a:satOff val="-9513"/>
                  <a:lumOff val="-16343"/>
                </a:schemeClr>
              </a:solidFill>
            </a:endParaRPr>
          </a:p>
          <a:p>
            <a:pPr defTabSz="1170402">
              <a:defRPr spc="-111" sz="5568"/>
            </a:pPr>
          </a:p>
          <a:p>
            <a:pPr defTabSz="1170402">
              <a:defRPr spc="-111" sz="5568"/>
            </a:pPr>
            <a:r>
              <a:t>Tutor </a:t>
            </a:r>
            <a:r>
              <a:rPr>
                <a:solidFill>
                  <a:schemeClr val="accent4"/>
                </a:solidFill>
              </a:rPr>
              <a:t>demonstrates</a:t>
            </a:r>
            <a:r>
              <a:t> in a real world situation.</a:t>
            </a:r>
            <a:br/>
            <a:r>
              <a:rPr>
                <a:solidFill>
                  <a:schemeClr val="accent5">
                    <a:hueOff val="-82419"/>
                    <a:satOff val="-9513"/>
                    <a:lumOff val="-16343"/>
                  </a:schemeClr>
                </a:solidFill>
              </a:rPr>
              <a:t>Gives authentic real-world learning experiences. </a:t>
            </a:r>
            <a:endParaRPr>
              <a:solidFill>
                <a:schemeClr val="accent5">
                  <a:hueOff val="-82419"/>
                  <a:satOff val="-9513"/>
                  <a:lumOff val="-16343"/>
                </a:schemeClr>
              </a:solidFill>
            </a:endParaRPr>
          </a:p>
          <a:p>
            <a:pPr defTabSz="1170402">
              <a:defRPr spc="-111" sz="5568"/>
            </a:pPr>
            <a:r>
              <a:rPr>
                <a:solidFill>
                  <a:schemeClr val="accent5">
                    <a:hueOff val="-82419"/>
                    <a:satOff val="-9513"/>
                    <a:lumOff val="-16343"/>
                  </a:schemeClr>
                </a:solidFill>
              </a:rPr>
              <a:t>The task based activity allows the associate to figure things out for themselves.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0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08">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Associate imitates on the road - tutor gives positive encouraging feedback.…"/>
          <p:cNvSpPr txBox="1"/>
          <p:nvPr>
            <p:ph type="title"/>
          </p:nvPr>
        </p:nvSpPr>
        <p:spPr>
          <a:xfrm>
            <a:off x="1206496" y="1100929"/>
            <a:ext cx="21971004" cy="11514142"/>
          </a:xfrm>
          <a:prstGeom prst="rect">
            <a:avLst/>
          </a:prstGeom>
        </p:spPr>
        <p:txBody>
          <a:bodyPr/>
          <a:lstStyle/>
          <a:p>
            <a:pPr defTabSz="1243552">
              <a:defRPr spc="-118" sz="5916"/>
            </a:pPr>
            <a:r>
              <a:t>Associate </a:t>
            </a:r>
            <a:r>
              <a:rPr>
                <a:solidFill>
                  <a:schemeClr val="accent4"/>
                </a:solidFill>
              </a:rPr>
              <a:t>imitates</a:t>
            </a:r>
            <a:r>
              <a:t> on the road - tutor gives positive encouraging feedback.</a:t>
            </a:r>
          </a:p>
          <a:p>
            <a:pPr defTabSz="1243552">
              <a:defRPr spc="-118" sz="5916">
                <a:solidFill>
                  <a:schemeClr val="accent5">
                    <a:hueOff val="-82419"/>
                    <a:satOff val="-9513"/>
                    <a:lumOff val="-16343"/>
                  </a:schemeClr>
                </a:solidFill>
              </a:defRPr>
            </a:pPr>
            <a:r>
              <a:t>Gives further opportunity to show knowledge and capability. </a:t>
            </a:r>
          </a:p>
          <a:p>
            <a:pPr defTabSz="1243552">
              <a:defRPr spc="-118" sz="5916">
                <a:solidFill>
                  <a:schemeClr val="accent5">
                    <a:hueOff val="-82419"/>
                    <a:satOff val="-9513"/>
                    <a:lumOff val="-16343"/>
                  </a:schemeClr>
                </a:solidFill>
              </a:defRPr>
            </a:pPr>
            <a:r>
              <a:t>Feedback given positively ensures the associate feels capable, even if they are not quite where they eventually need to be. </a:t>
            </a:r>
          </a:p>
          <a:p>
            <a:pPr defTabSz="1243552">
              <a:defRPr spc="-118" sz="5916">
                <a:solidFill>
                  <a:schemeClr val="accent5">
                    <a:hueOff val="-82419"/>
                    <a:satOff val="-9513"/>
                    <a:lumOff val="-16343"/>
                  </a:schemeClr>
                </a:solidFill>
              </a:defRPr>
            </a:pPr>
            <a:r>
              <a:t>If they feel incapable the may give up on learning.</a:t>
            </a:r>
          </a:p>
          <a:p>
            <a:pPr defTabSz="1243552">
              <a:defRPr spc="-118" sz="5916">
                <a:solidFill>
                  <a:schemeClr val="accent5">
                    <a:hueOff val="-82419"/>
                    <a:satOff val="-9513"/>
                    <a:lumOff val="-16343"/>
                  </a:schemeClr>
                </a:solidFill>
              </a:defRPr>
            </a:pPr>
            <a:r>
              <a:t>By encouraging participation in their own feedback they will feel self empowered.</a:t>
            </a:r>
          </a:p>
          <a:p>
            <a:pPr defTabSz="1243552">
              <a:defRPr spc="-118" sz="5916">
                <a:solidFill>
                  <a:schemeClr val="accent5">
                    <a:hueOff val="-82419"/>
                    <a:satOff val="-9513"/>
                    <a:lumOff val="-16343"/>
                  </a:schemeClr>
                </a:solidFill>
              </a:defRPr>
            </a:pPr>
          </a:p>
          <a:p>
            <a:pPr defTabSz="1243552">
              <a:defRPr spc="-118" sz="5916"/>
            </a:pPr>
            <a:r>
              <a:t>Associate further </a:t>
            </a:r>
            <a:r>
              <a:rPr>
                <a:solidFill>
                  <a:schemeClr val="accent4"/>
                </a:solidFill>
              </a:rPr>
              <a:t>practices</a:t>
            </a:r>
            <a:r>
              <a:t> utilising prior learning, with tutor input as required to improve.</a:t>
            </a:r>
          </a:p>
          <a:p>
            <a:pPr defTabSz="1243552">
              <a:defRPr spc="-118" sz="5916">
                <a:solidFill>
                  <a:schemeClr val="accent5">
                    <a:hueOff val="-82419"/>
                    <a:satOff val="-9513"/>
                    <a:lumOff val="-16343"/>
                  </a:schemeClr>
                </a:solidFill>
              </a:defRPr>
            </a:pPr>
            <a:r>
              <a:t>With their attention now captured and the need for learning understood the associate can now set about improving their skills. Appropriate tutelage will allow them to feel appreciated, valued and respected.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1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Andragogy…"/>
          <p:cNvSpPr txBox="1"/>
          <p:nvPr>
            <p:ph type="title"/>
          </p:nvPr>
        </p:nvSpPr>
        <p:spPr>
          <a:xfrm>
            <a:off x="1206498" y="601505"/>
            <a:ext cx="21971004" cy="12512990"/>
          </a:xfrm>
          <a:prstGeom prst="rect">
            <a:avLst/>
          </a:prstGeom>
        </p:spPr>
        <p:txBody>
          <a:bodyPr/>
          <a:lstStyle/>
          <a:p>
            <a:pPr algn="ctr">
              <a:defRPr spc="-310" sz="15500">
                <a:solidFill>
                  <a:schemeClr val="accent4"/>
                </a:solidFill>
              </a:defRPr>
            </a:pPr>
            <a:r>
              <a:t>Andragogy</a:t>
            </a:r>
          </a:p>
          <a:p>
            <a:pPr algn="ctr">
              <a:defRPr spc="-310" sz="15500">
                <a:solidFill>
                  <a:schemeClr val="accent4"/>
                </a:solidFill>
              </a:defRPr>
            </a:pPr>
            <a:r>
              <a:t>Vs</a:t>
            </a:r>
          </a:p>
          <a:p>
            <a:pPr algn="ctr">
              <a:defRPr spc="-310" sz="15500">
                <a:solidFill>
                  <a:schemeClr val="accent4"/>
                </a:solidFill>
              </a:defRPr>
            </a:pPr>
            <a:r>
              <a:t>Heutagogy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Pedagogy…"/>
          <p:cNvSpPr txBox="1"/>
          <p:nvPr>
            <p:ph type="title"/>
          </p:nvPr>
        </p:nvSpPr>
        <p:spPr>
          <a:xfrm>
            <a:off x="1206496" y="1134292"/>
            <a:ext cx="21971004" cy="11539465"/>
          </a:xfrm>
          <a:prstGeom prst="rect">
            <a:avLst/>
          </a:prstGeom>
        </p:spPr>
        <p:txBody>
          <a:bodyPr/>
          <a:lstStyle/>
          <a:p>
            <a:pPr algn="ctr">
              <a:defRPr spc="-310" sz="15500">
                <a:solidFill>
                  <a:schemeClr val="accent4"/>
                </a:solidFill>
              </a:defRPr>
            </a:pPr>
            <a:r>
              <a:t>Pedagogy </a:t>
            </a:r>
          </a:p>
          <a:p>
            <a:pPr algn="ctr">
              <a:defRPr spc="-310" sz="15500">
                <a:solidFill>
                  <a:schemeClr val="accent4"/>
                </a:solidFill>
              </a:defRPr>
            </a:pPr>
            <a:r>
              <a:t>Vs</a:t>
            </a:r>
          </a:p>
          <a:p>
            <a:pPr algn="ctr">
              <a:defRPr spc="-310" sz="15500">
                <a:solidFill>
                  <a:schemeClr val="accent4"/>
                </a:solidFill>
              </a:defRPr>
            </a:pPr>
            <a:r>
              <a:t>Andragogy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Heutagogy…"/>
          <p:cNvSpPr txBox="1"/>
          <p:nvPr>
            <p:ph type="title"/>
          </p:nvPr>
        </p:nvSpPr>
        <p:spPr>
          <a:xfrm>
            <a:off x="1206496" y="1352056"/>
            <a:ext cx="21971004" cy="10411742"/>
          </a:xfrm>
          <a:prstGeom prst="rect">
            <a:avLst/>
          </a:prstGeom>
        </p:spPr>
        <p:txBody>
          <a:bodyPr/>
          <a:lstStyle/>
          <a:p>
            <a:pPr algn="ctr" defTabSz="975335">
              <a:defRPr spc="-124" sz="6200">
                <a:solidFill>
                  <a:schemeClr val="accent4"/>
                </a:solidFill>
              </a:defRPr>
            </a:pPr>
            <a:r>
              <a:t>Heutagogy</a:t>
            </a:r>
          </a:p>
          <a:p>
            <a:pPr algn="ctr" defTabSz="975335">
              <a:defRPr spc="-124" sz="6200"/>
            </a:pPr>
            <a:r>
              <a:t>Heuta=to discover gogy=leader</a:t>
            </a:r>
          </a:p>
          <a:p>
            <a:pPr algn="ctr" defTabSz="975335">
              <a:defRPr spc="-124" sz="6200"/>
            </a:pPr>
            <a:r>
              <a:t>“Leading oneself to discovery.”</a:t>
            </a:r>
          </a:p>
          <a:p>
            <a:pPr algn="ctr" defTabSz="975335">
              <a:defRPr spc="-124" sz="6200"/>
            </a:pPr>
          </a:p>
          <a:p>
            <a:pPr algn="ctr" defTabSz="975335">
              <a:defRPr spc="-124" sz="6200"/>
            </a:pPr>
            <a:r>
              <a:t>Self determined learning such as at university, where in depth reading around a wide area of knowledge is required, rather than a specific syllabus with pointed learning and assessment.</a:t>
            </a:r>
          </a:p>
          <a:p>
            <a:pPr algn="ctr" defTabSz="975335">
              <a:defRPr spc="-124" sz="6200"/>
            </a:pPr>
          </a:p>
          <a:p>
            <a:pPr algn="ctr" defTabSz="975335">
              <a:defRPr spc="-124" sz="6200">
                <a:solidFill>
                  <a:schemeClr val="accent5">
                    <a:hueOff val="-82419"/>
                    <a:satOff val="-9513"/>
                    <a:lumOff val="-16343"/>
                  </a:schemeClr>
                </a:solidFill>
              </a:defRPr>
            </a:pPr>
            <a:r>
              <a:t>This is ideal for post test/tutors. YOU should read/learn around the wider subject of riding and/or driving and become the expert you think you should be. Knowledge and skills do not stop at RC and HWC.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1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Child Learning…"/>
          <p:cNvSpPr txBox="1"/>
          <p:nvPr>
            <p:ph type="title"/>
          </p:nvPr>
        </p:nvSpPr>
        <p:spPr>
          <a:xfrm>
            <a:off x="1206498" y="2145619"/>
            <a:ext cx="21971004" cy="9424762"/>
          </a:xfrm>
          <a:prstGeom prst="rect">
            <a:avLst/>
          </a:prstGeom>
        </p:spPr>
        <p:txBody>
          <a:bodyPr/>
          <a:lstStyle/>
          <a:p>
            <a:pPr algn="ctr">
              <a:defRPr spc="-310" sz="15500"/>
            </a:pPr>
            <a:r>
              <a:t>Child Learning</a:t>
            </a:r>
          </a:p>
          <a:p>
            <a:pPr algn="ctr">
              <a:defRPr spc="-310" sz="15500"/>
            </a:pPr>
            <a:r>
              <a:t>Vs</a:t>
            </a:r>
          </a:p>
          <a:p>
            <a:pPr algn="ctr">
              <a:defRPr spc="-310" sz="15500"/>
            </a:pPr>
            <a:r>
              <a:t>Adult Learning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Pedagogy…"/>
          <p:cNvSpPr txBox="1"/>
          <p:nvPr>
            <p:ph type="title"/>
          </p:nvPr>
        </p:nvSpPr>
        <p:spPr>
          <a:xfrm>
            <a:off x="1206496" y="1796131"/>
            <a:ext cx="21971004" cy="10021045"/>
          </a:xfrm>
          <a:prstGeom prst="rect">
            <a:avLst/>
          </a:prstGeom>
        </p:spPr>
        <p:txBody>
          <a:bodyPr/>
          <a:lstStyle/>
          <a:p>
            <a:pPr defTabSz="2316421">
              <a:defRPr spc="-220" sz="11020">
                <a:solidFill>
                  <a:schemeClr val="accent4"/>
                </a:solidFill>
              </a:defRPr>
            </a:pPr>
            <a:r>
              <a:t>Pedagogy</a:t>
            </a:r>
          </a:p>
          <a:p>
            <a:pPr defTabSz="2316421">
              <a:defRPr spc="-220" sz="11020"/>
            </a:pPr>
            <a:r>
              <a:t>Peda=Child gogy=leader</a:t>
            </a:r>
          </a:p>
          <a:p>
            <a:pPr defTabSz="2316421">
              <a:defRPr spc="-220" sz="11020"/>
            </a:pPr>
            <a:r>
              <a:t>“Leading children”</a:t>
            </a:r>
          </a:p>
          <a:p>
            <a:pPr defTabSz="2316421">
              <a:defRPr spc="-220" sz="11020"/>
            </a:pPr>
          </a:p>
          <a:p>
            <a:pPr defTabSz="2316421">
              <a:defRPr spc="-220" sz="11020"/>
            </a:pPr>
            <a:r>
              <a:t>Facilitator driven. The teacher tells the child what they/the syllabus think is important.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2ADDD273-AD3A-4D01-B472-A4E3581A36F4.png" descr="2ADDD273-AD3A-4D01-B472-A4E3581A36F4.png"/>
          <p:cNvPicPr>
            <a:picLocks noChangeAspect="1"/>
          </p:cNvPicPr>
          <p:nvPr/>
        </p:nvPicPr>
        <p:blipFill>
          <a:blip r:embed="rId2">
            <a:extLst/>
          </a:blip>
          <a:stretch>
            <a:fillRect/>
          </a:stretch>
        </p:blipFill>
        <p:spPr>
          <a:xfrm>
            <a:off x="1891140" y="-9240"/>
            <a:ext cx="20601720" cy="1373448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Andragogy…"/>
          <p:cNvSpPr txBox="1"/>
          <p:nvPr>
            <p:ph type="title"/>
          </p:nvPr>
        </p:nvSpPr>
        <p:spPr>
          <a:xfrm>
            <a:off x="1206496" y="1535883"/>
            <a:ext cx="21971004" cy="10644234"/>
          </a:xfrm>
          <a:prstGeom prst="rect">
            <a:avLst/>
          </a:prstGeom>
        </p:spPr>
        <p:txBody>
          <a:bodyPr/>
          <a:lstStyle/>
          <a:p>
            <a:pPr>
              <a:defRPr>
                <a:solidFill>
                  <a:schemeClr val="accent4"/>
                </a:solidFill>
              </a:defRPr>
            </a:pPr>
            <a:r>
              <a:t>Andragogy</a:t>
            </a:r>
          </a:p>
          <a:p>
            <a:pPr/>
            <a:r>
              <a:t>Andra=adult  gogy=leader</a:t>
            </a:r>
          </a:p>
          <a:p>
            <a:pPr/>
            <a:r>
              <a:t>“Leading adults”</a:t>
            </a:r>
          </a:p>
          <a:p>
            <a:pPr/>
          </a:p>
          <a:p>
            <a:pPr/>
            <a:r>
              <a:t>Learner driven. The facilitator serves the learners needs. Goal and relevancy directed.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mage.jpg" descr="Image.jpg"/>
          <p:cNvPicPr>
            <a:picLocks noChangeAspect="1"/>
          </p:cNvPicPr>
          <p:nvPr/>
        </p:nvPicPr>
        <p:blipFill>
          <a:blip r:embed="rId2">
            <a:extLst/>
          </a:blip>
          <a:stretch>
            <a:fillRect/>
          </a:stretch>
        </p:blipFill>
        <p:spPr>
          <a:xfrm>
            <a:off x="43484" y="1755131"/>
            <a:ext cx="24297032" cy="102057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Knowles’ Adult Learning Theory -  Andragogy…"/>
          <p:cNvSpPr txBox="1"/>
          <p:nvPr>
            <p:ph type="title"/>
          </p:nvPr>
        </p:nvSpPr>
        <p:spPr>
          <a:xfrm>
            <a:off x="1206498" y="1073881"/>
            <a:ext cx="21971004" cy="11568238"/>
          </a:xfrm>
          <a:prstGeom prst="rect">
            <a:avLst/>
          </a:prstGeom>
        </p:spPr>
        <p:txBody>
          <a:bodyPr/>
          <a:lstStyle/>
          <a:p>
            <a:pPr defTabSz="1536153">
              <a:defRPr spc="-146" sz="7308">
                <a:solidFill>
                  <a:schemeClr val="accent4"/>
                </a:solidFill>
              </a:defRPr>
            </a:pPr>
            <a:r>
              <a:t>Knowles’ Adult Learning Theory -  Andragogy</a:t>
            </a:r>
          </a:p>
          <a:p>
            <a:pPr defTabSz="1536153">
              <a:defRPr spc="-146" sz="7308"/>
            </a:pPr>
            <a:r>
              <a:t>(Malcolm Knowles, American adult educator 1967)</a:t>
            </a:r>
          </a:p>
          <a:p>
            <a:pPr defTabSz="1536153">
              <a:defRPr spc="-146" sz="7308"/>
            </a:pPr>
            <a:r>
              <a:t> </a:t>
            </a:r>
          </a:p>
          <a:p>
            <a:pPr defTabSz="1536153">
              <a:defRPr spc="-146" sz="7308"/>
            </a:pPr>
            <a:r>
              <a:t>A set of 6 assumptions that can be made about adult learners that apply to all adult learning situations.</a:t>
            </a:r>
          </a:p>
          <a:p>
            <a:pPr defTabSz="1536153">
              <a:defRPr spc="-146" sz="7308"/>
            </a:pPr>
            <a:r>
              <a:t>They can be used as a guide for developing the adult learning environment.</a:t>
            </a:r>
          </a:p>
          <a:p>
            <a:pPr defTabSz="1536153">
              <a:defRPr spc="-146" sz="7308"/>
            </a:pPr>
          </a:p>
          <a:p>
            <a:pPr defTabSz="1536153">
              <a:defRPr spc="-146" sz="7308"/>
            </a:pPr>
            <a:r>
              <a:t>Adult learning is distinct and differs from that of childhood learning.</a:t>
            </a:r>
          </a:p>
          <a:p>
            <a:pPr defTabSz="1536153">
              <a:defRPr spc="-146" sz="7308"/>
            </a:pPr>
            <a:r>
              <a:t>Adults are generally self directed and expect to take responsibility for decisions.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7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7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2" grpId="1"/>
    </p:bldLst>
  </p:timing>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