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0" r:id="rId2"/>
    <p:sldId id="273" r:id="rId3"/>
    <p:sldId id="274" r:id="rId4"/>
    <p:sldId id="285" r:id="rId5"/>
    <p:sldId id="286" r:id="rId6"/>
    <p:sldId id="287" r:id="rId7"/>
    <p:sldId id="288" r:id="rId8"/>
    <p:sldId id="271" r:id="rId9"/>
    <p:sldId id="284" r:id="rId10"/>
    <p:sldId id="275" r:id="rId11"/>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charset="0"/>
        <a:ea typeface="+mn-ea"/>
        <a:cs typeface="Times New Roman" charset="0"/>
      </a:defRPr>
    </a:lvl1pPr>
    <a:lvl2pPr marL="457200" algn="l" rtl="0" fontAlgn="base">
      <a:spcBef>
        <a:spcPct val="0"/>
      </a:spcBef>
      <a:spcAft>
        <a:spcPct val="0"/>
      </a:spcAft>
      <a:defRPr sz="2400" kern="1200">
        <a:solidFill>
          <a:schemeClr val="tx1"/>
        </a:solidFill>
        <a:latin typeface="Times New Roman" charset="0"/>
        <a:ea typeface="+mn-ea"/>
        <a:cs typeface="Times New Roman" charset="0"/>
      </a:defRPr>
    </a:lvl2pPr>
    <a:lvl3pPr marL="914400" algn="l" rtl="0" fontAlgn="base">
      <a:spcBef>
        <a:spcPct val="0"/>
      </a:spcBef>
      <a:spcAft>
        <a:spcPct val="0"/>
      </a:spcAft>
      <a:defRPr sz="2400" kern="1200">
        <a:solidFill>
          <a:schemeClr val="tx1"/>
        </a:solidFill>
        <a:latin typeface="Times New Roman" charset="0"/>
        <a:ea typeface="+mn-ea"/>
        <a:cs typeface="Times New Roman" charset="0"/>
      </a:defRPr>
    </a:lvl3pPr>
    <a:lvl4pPr marL="1371600" algn="l" rtl="0" fontAlgn="base">
      <a:spcBef>
        <a:spcPct val="0"/>
      </a:spcBef>
      <a:spcAft>
        <a:spcPct val="0"/>
      </a:spcAft>
      <a:defRPr sz="2400" kern="1200">
        <a:solidFill>
          <a:schemeClr val="tx1"/>
        </a:solidFill>
        <a:latin typeface="Times New Roman" charset="0"/>
        <a:ea typeface="+mn-ea"/>
        <a:cs typeface="Times New Roman" charset="0"/>
      </a:defRPr>
    </a:lvl4pPr>
    <a:lvl5pPr marL="1828800" algn="l" rtl="0" fontAlgn="base">
      <a:spcBef>
        <a:spcPct val="0"/>
      </a:spcBef>
      <a:spcAft>
        <a:spcPct val="0"/>
      </a:spcAft>
      <a:defRPr sz="2400" kern="1200">
        <a:solidFill>
          <a:schemeClr val="tx1"/>
        </a:solidFill>
        <a:latin typeface="Times New Roman" charset="0"/>
        <a:ea typeface="+mn-ea"/>
        <a:cs typeface="Times New Roman" charset="0"/>
      </a:defRPr>
    </a:lvl5pPr>
    <a:lvl6pPr marL="2286000" algn="l" defTabSz="914400" rtl="0" eaLnBrk="1" latinLnBrk="0" hangingPunct="1">
      <a:defRPr sz="2400" kern="1200">
        <a:solidFill>
          <a:schemeClr val="tx1"/>
        </a:solidFill>
        <a:latin typeface="Times New Roman" charset="0"/>
        <a:ea typeface="+mn-ea"/>
        <a:cs typeface="Times New Roman" charset="0"/>
      </a:defRPr>
    </a:lvl6pPr>
    <a:lvl7pPr marL="2743200" algn="l" defTabSz="914400" rtl="0" eaLnBrk="1" latinLnBrk="0" hangingPunct="1">
      <a:defRPr sz="2400" kern="1200">
        <a:solidFill>
          <a:schemeClr val="tx1"/>
        </a:solidFill>
        <a:latin typeface="Times New Roman" charset="0"/>
        <a:ea typeface="+mn-ea"/>
        <a:cs typeface="Times New Roman" charset="0"/>
      </a:defRPr>
    </a:lvl7pPr>
    <a:lvl8pPr marL="3200400" algn="l" defTabSz="914400" rtl="0" eaLnBrk="1" latinLnBrk="0" hangingPunct="1">
      <a:defRPr sz="2400" kern="1200">
        <a:solidFill>
          <a:schemeClr val="tx1"/>
        </a:solidFill>
        <a:latin typeface="Times New Roman" charset="0"/>
        <a:ea typeface="+mn-ea"/>
        <a:cs typeface="Times New Roman" charset="0"/>
      </a:defRPr>
    </a:lvl8pPr>
    <a:lvl9pPr marL="3657600" algn="l" defTabSz="914400" rtl="0" eaLnBrk="1" latinLnBrk="0" hangingPunct="1">
      <a:defRPr sz="2400" kern="1200">
        <a:solidFill>
          <a:schemeClr val="tx1"/>
        </a:solidFill>
        <a:latin typeface="Times New Roman"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60" d="100"/>
          <a:sy n="60" d="100"/>
        </p:scale>
        <p:origin x="-139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3F674D8-2C40-4EF0-90F7-92605B996C21}"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Times New Roman" charset="0"/>
      </a:defRPr>
    </a:lvl1pPr>
    <a:lvl2pPr marL="457200" algn="l" rtl="0" fontAlgn="base">
      <a:spcBef>
        <a:spcPct val="30000"/>
      </a:spcBef>
      <a:spcAft>
        <a:spcPct val="0"/>
      </a:spcAft>
      <a:defRPr sz="1200" kern="1200">
        <a:solidFill>
          <a:schemeClr val="tx1"/>
        </a:solidFill>
        <a:latin typeface="Times New Roman" charset="0"/>
        <a:ea typeface="+mn-ea"/>
        <a:cs typeface="Times New Roman" charset="0"/>
      </a:defRPr>
    </a:lvl2pPr>
    <a:lvl3pPr marL="914400" algn="l" rtl="0" fontAlgn="base">
      <a:spcBef>
        <a:spcPct val="30000"/>
      </a:spcBef>
      <a:spcAft>
        <a:spcPct val="0"/>
      </a:spcAft>
      <a:defRPr sz="1200" kern="1200">
        <a:solidFill>
          <a:schemeClr val="tx1"/>
        </a:solidFill>
        <a:latin typeface="Times New Roman" charset="0"/>
        <a:ea typeface="+mn-ea"/>
        <a:cs typeface="Times New Roman" charset="0"/>
      </a:defRPr>
    </a:lvl3pPr>
    <a:lvl4pPr marL="1371600" algn="l" rtl="0" fontAlgn="base">
      <a:spcBef>
        <a:spcPct val="30000"/>
      </a:spcBef>
      <a:spcAft>
        <a:spcPct val="0"/>
      </a:spcAft>
      <a:defRPr sz="1200" kern="1200">
        <a:solidFill>
          <a:schemeClr val="tx1"/>
        </a:solidFill>
        <a:latin typeface="Times New Roman" charset="0"/>
        <a:ea typeface="+mn-ea"/>
        <a:cs typeface="Times New Roman" charset="0"/>
      </a:defRPr>
    </a:lvl4pPr>
    <a:lvl5pPr marL="1828800" algn="l" rtl="0" fontAlgn="base">
      <a:spcBef>
        <a:spcPct val="30000"/>
      </a:spcBef>
      <a:spcAft>
        <a:spcPct val="0"/>
      </a:spcAft>
      <a:defRPr sz="12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78B918-F617-4C9A-8C44-18FB4B0F6243}" type="slidenum">
              <a:rPr lang="en-GB"/>
              <a:pPr/>
              <a:t>2</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GB"/>
              <a:t>Passes must be worn and visible at all times.</a:t>
            </a:r>
          </a:p>
          <a:p>
            <a:r>
              <a:rPr lang="en-GB"/>
              <a:t>Fire Alarms test on Fridays Mornings and is a very loud unmistakeable Din! Do not use the lift in the event of fire, use the external staircase which is almost directly outside of this room on the right. Walk around the building to fire point ????? Which is at the opposite side of the front car park.</a:t>
            </a:r>
          </a:p>
          <a:p>
            <a:endParaRPr lang="en-GB"/>
          </a:p>
          <a:p>
            <a:r>
              <a:rPr lang="en-GB"/>
              <a:t>No smoking on site or in vehicles. There is a smoke room situated on the ground floor and a member of the training team will be able to direct you.</a:t>
            </a:r>
          </a:p>
          <a:p>
            <a:endParaRPr lang="en-GB"/>
          </a:p>
          <a:p>
            <a:r>
              <a:rPr lang="en-GB"/>
              <a:t>Toilets, out the door, turn left, across the landing and on this floor, the gents are on the left and the ladies on the right.</a:t>
            </a:r>
          </a:p>
          <a:p>
            <a:endParaRPr lang="en-GB"/>
          </a:p>
          <a:p>
            <a:r>
              <a:rPr lang="en-GB"/>
              <a:t>Mobile Telephones must be turned off or silent in the building and in cars. No mobile when mobile!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A3D03-24BE-48CC-9BB4-88B9F971EFB1}" type="slidenum">
              <a:rPr lang="en-GB"/>
              <a:pPr/>
              <a:t>3</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Let’s take a look at the definition of the words!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A3D03-24BE-48CC-9BB4-88B9F971EFB1}" type="slidenum">
              <a:rPr lang="en-GB"/>
              <a:pPr/>
              <a:t>4</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Let’s take a look at the definition of the words!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A3D03-24BE-48CC-9BB4-88B9F971EFB1}" type="slidenum">
              <a:rPr lang="en-GB"/>
              <a:pPr/>
              <a:t>5</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Let’s take a look at the definition of the words!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A3D03-24BE-48CC-9BB4-88B9F971EFB1}" type="slidenum">
              <a:rPr lang="en-GB"/>
              <a:pPr/>
              <a:t>6</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Let’s take a look at the definition of the words!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A3D03-24BE-48CC-9BB4-88B9F971EFB1}" type="slidenum">
              <a:rPr lang="en-GB"/>
              <a:pPr/>
              <a:t>7</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GB"/>
              <a:t>Let’s take a look at the definition of the words!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6B336A4-B7BA-4C8D-9A59-7652BE84DC5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A2F57A7-25AB-46B8-B74A-B24D4FC0CEDE}"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1B0F491-DDE9-4282-A01D-0963EF0A4B05}"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82B25AC-E371-4E18-B2B8-A7DC53D1414D}"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4C568DF-E33F-44EA-8489-3A6E4F6458E4}"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EACEB27-6830-4EAB-B994-526F253FA15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5D8AC18-D009-4933-A7B2-80E9DA99458B}"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CAACF27-9624-47E5-93C9-ABB52A6C1C5F}"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5A36A3D8-9975-4440-BD46-D2A0A74484C1}"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0ED820C-8AA8-43F2-8C05-76DB4E27652F}"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5D2DEA5-FBCC-4903-81F7-66880AD4BD95}"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39A4530-FBCB-4E0F-BB4E-FC2F0D39CEB3}"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cs typeface="Times New Roman" charset="0"/>
        </a:defRPr>
      </a:lvl2pPr>
      <a:lvl3pPr algn="ctr" rtl="0" fontAlgn="base">
        <a:spcBef>
          <a:spcPct val="0"/>
        </a:spcBef>
        <a:spcAft>
          <a:spcPct val="0"/>
        </a:spcAft>
        <a:defRPr sz="4400">
          <a:solidFill>
            <a:schemeClr val="tx2"/>
          </a:solidFill>
          <a:latin typeface="Times New Roman" charset="0"/>
          <a:cs typeface="Times New Roman" charset="0"/>
        </a:defRPr>
      </a:lvl3pPr>
      <a:lvl4pPr algn="ctr" rtl="0" fontAlgn="base">
        <a:spcBef>
          <a:spcPct val="0"/>
        </a:spcBef>
        <a:spcAft>
          <a:spcPct val="0"/>
        </a:spcAft>
        <a:defRPr sz="4400">
          <a:solidFill>
            <a:schemeClr val="tx2"/>
          </a:solidFill>
          <a:latin typeface="Times New Roman" charset="0"/>
          <a:cs typeface="Times New Roman" charset="0"/>
        </a:defRPr>
      </a:lvl4pPr>
      <a:lvl5pPr algn="ctr" rtl="0" fontAlgn="base">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16200000" scaled="0"/>
          <a:tileRect/>
        </a:gra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11560" y="2276872"/>
            <a:ext cx="7772400" cy="1143000"/>
          </a:xfrm>
        </p:spPr>
        <p:txBody>
          <a:bodyPr/>
          <a:lstStyle/>
          <a:p>
            <a:r>
              <a:rPr lang="en-GB" sz="6000" b="1" dirty="0" smtClean="0">
                <a:solidFill>
                  <a:schemeClr val="bg2"/>
                </a:solidFill>
                <a:latin typeface="BMWTypeLight" pitchFamily="34" charset="0"/>
              </a:rPr>
              <a:t>Tyre Grip Trade Off</a:t>
            </a:r>
            <a:endParaRPr lang="en-GB" sz="6000" b="1" dirty="0">
              <a:solidFill>
                <a:schemeClr val="bg2"/>
              </a:solidFill>
              <a:latin typeface="BMWTypeLight" pitchFamily="34" charset="0"/>
            </a:endParaRPr>
          </a:p>
        </p:txBody>
      </p:sp>
      <p:sp>
        <p:nvSpPr>
          <p:cNvPr id="16387" name="Rectangle 3"/>
          <p:cNvSpPr>
            <a:spLocks noGrp="1" noChangeArrowheads="1"/>
          </p:cNvSpPr>
          <p:nvPr>
            <p:ph type="subTitle" idx="1"/>
          </p:nvPr>
        </p:nvSpPr>
        <p:spPr/>
        <p:txBody>
          <a:bodyPr/>
          <a:lstStyle/>
          <a:p>
            <a:r>
              <a:rPr lang="en-GB" sz="4000" b="1">
                <a:solidFill>
                  <a:schemeClr val="tx2"/>
                </a:solidFill>
                <a:latin typeface="BMWTypeLight" pitchFamily="34" charset="0"/>
              </a:rPr>
              <a:t>A Presentation by</a:t>
            </a:r>
          </a:p>
          <a:p>
            <a:r>
              <a:rPr lang="en-GB" sz="4000" b="1">
                <a:solidFill>
                  <a:schemeClr val="tx2"/>
                </a:solidFill>
                <a:latin typeface="BMWTypeLight" pitchFamily="34" charset="0"/>
              </a:rPr>
              <a:t>Chris Hood</a:t>
            </a:r>
          </a:p>
        </p:txBody>
      </p:sp>
      <p:sp>
        <p:nvSpPr>
          <p:cNvPr id="16388" name="Text Box 4"/>
          <p:cNvSpPr txBox="1">
            <a:spLocks noChangeArrowheads="1"/>
          </p:cNvSpPr>
          <p:nvPr/>
        </p:nvSpPr>
        <p:spPr bwMode="auto">
          <a:xfrm>
            <a:off x="7451725" y="5245100"/>
            <a:ext cx="184150" cy="701675"/>
          </a:xfrm>
          <a:prstGeom prst="rect">
            <a:avLst/>
          </a:prstGeom>
          <a:noFill/>
          <a:ln w="9525">
            <a:noFill/>
            <a:miter lim="800000"/>
            <a:headEnd/>
            <a:tailEnd/>
          </a:ln>
          <a:effectLst/>
        </p:spPr>
        <p:txBody>
          <a:bodyPr wrap="none">
            <a:spAutoFit/>
          </a:bodyPr>
          <a:lstStyle/>
          <a:p>
            <a:endParaRPr lang="en-US" sz="4000" b="1">
              <a:solidFill>
                <a:schemeClr val="tx2"/>
              </a:solidFill>
              <a:latin typeface="BMWTypeLight" pitchFamily="34" charset="0"/>
            </a:endParaRPr>
          </a:p>
        </p:txBody>
      </p:sp>
      <p:pic>
        <p:nvPicPr>
          <p:cNvPr id="16390" name="Picture 6" descr="C:\Users\user\Downloads\RoSPA Pics\Come Join.jpg"/>
          <p:cNvPicPr>
            <a:picLocks noChangeAspect="1" noChangeArrowheads="1"/>
          </p:cNvPicPr>
          <p:nvPr/>
        </p:nvPicPr>
        <p:blipFill>
          <a:blip r:embed="rId2"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GB" b="1">
                <a:latin typeface="BMWTypeLight" pitchFamily="34" charset="0"/>
              </a:rPr>
              <a:t>Any Questions?</a:t>
            </a:r>
          </a:p>
        </p:txBody>
      </p:sp>
      <p:sp>
        <p:nvSpPr>
          <p:cNvPr id="37891" name="Text Box 3"/>
          <p:cNvSpPr txBox="1">
            <a:spLocks noChangeArrowheads="1"/>
          </p:cNvSpPr>
          <p:nvPr/>
        </p:nvSpPr>
        <p:spPr bwMode="auto">
          <a:xfrm>
            <a:off x="8366125" y="5984875"/>
            <a:ext cx="184150" cy="457200"/>
          </a:xfrm>
          <a:prstGeom prst="rect">
            <a:avLst/>
          </a:prstGeom>
          <a:noFill/>
          <a:ln w="9525">
            <a:noFill/>
            <a:miter lim="800000"/>
            <a:headEnd/>
            <a:tailEnd/>
          </a:ln>
          <a:effectLst/>
        </p:spPr>
        <p:txBody>
          <a:bodyPr wrap="none">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0"/>
            <a:ext cx="7772400" cy="1066800"/>
          </a:xfrm>
        </p:spPr>
        <p:txBody>
          <a:bodyPr/>
          <a:lstStyle/>
          <a:p>
            <a:r>
              <a:rPr lang="en-GB" b="1" dirty="0" smtClean="0">
                <a:latin typeface="BMWTypeLight" pitchFamily="34" charset="0"/>
              </a:rPr>
              <a:t>What affects Tyre Grip?</a:t>
            </a:r>
            <a:endParaRPr lang="en-GB" b="1" dirty="0">
              <a:latin typeface="BMWTypeLight" pitchFamily="34" charset="0"/>
            </a:endParaRPr>
          </a:p>
        </p:txBody>
      </p:sp>
      <p:sp>
        <p:nvSpPr>
          <p:cNvPr id="33795" name="Rectangle 3"/>
          <p:cNvSpPr>
            <a:spLocks noGrp="1" noChangeArrowheads="1"/>
          </p:cNvSpPr>
          <p:nvPr>
            <p:ph type="body" idx="1"/>
          </p:nvPr>
        </p:nvSpPr>
        <p:spPr>
          <a:xfrm>
            <a:off x="685800" y="1412776"/>
            <a:ext cx="7772400" cy="4104456"/>
          </a:xfrm>
        </p:spPr>
        <p:txBody>
          <a:bodyPr/>
          <a:lstStyle/>
          <a:p>
            <a:endParaRPr lang="en-GB" b="1" dirty="0">
              <a:solidFill>
                <a:schemeClr val="tx2"/>
              </a:solidFill>
              <a:latin typeface="BMWTypeLight" pitchFamily="34" charset="0"/>
            </a:endParaRPr>
          </a:p>
          <a:p>
            <a:r>
              <a:rPr lang="en-GB" b="1" dirty="0" smtClean="0">
                <a:solidFill>
                  <a:schemeClr val="tx2"/>
                </a:solidFill>
                <a:latin typeface="BMWTypeLight" pitchFamily="34" charset="0"/>
              </a:rPr>
              <a:t>Type of vehicle</a:t>
            </a:r>
          </a:p>
          <a:p>
            <a:r>
              <a:rPr lang="en-GB" b="1" dirty="0" smtClean="0">
                <a:solidFill>
                  <a:schemeClr val="tx2"/>
                </a:solidFill>
                <a:latin typeface="BMWTypeLight" pitchFamily="34" charset="0"/>
              </a:rPr>
              <a:t>Size of vehicle</a:t>
            </a:r>
          </a:p>
          <a:p>
            <a:r>
              <a:rPr lang="en-GB" b="1" dirty="0" smtClean="0">
                <a:solidFill>
                  <a:schemeClr val="tx2"/>
                </a:solidFill>
                <a:latin typeface="BMWTypeLight" pitchFamily="34" charset="0"/>
              </a:rPr>
              <a:t>Width of tyres</a:t>
            </a:r>
          </a:p>
          <a:p>
            <a:r>
              <a:rPr lang="en-GB" b="1" dirty="0" smtClean="0">
                <a:solidFill>
                  <a:schemeClr val="tx2"/>
                </a:solidFill>
                <a:latin typeface="BMWTypeLight" pitchFamily="34" charset="0"/>
              </a:rPr>
              <a:t>Acceleration</a:t>
            </a:r>
          </a:p>
          <a:p>
            <a:r>
              <a:rPr lang="en-GB" b="1" dirty="0" smtClean="0">
                <a:solidFill>
                  <a:schemeClr val="tx2"/>
                </a:solidFill>
                <a:latin typeface="BMWTypeLight" pitchFamily="34" charset="0"/>
              </a:rPr>
              <a:t>Braking</a:t>
            </a:r>
          </a:p>
          <a:p>
            <a:r>
              <a:rPr lang="en-GB" b="1" dirty="0" smtClean="0">
                <a:solidFill>
                  <a:schemeClr val="tx2"/>
                </a:solidFill>
                <a:latin typeface="BMWTypeLight" pitchFamily="34" charset="0"/>
              </a:rPr>
              <a:t>Cornering</a:t>
            </a:r>
            <a:endParaRPr lang="en-GB" b="1" dirty="0">
              <a:solidFill>
                <a:schemeClr val="tx2"/>
              </a:solidFill>
              <a:latin typeface="BMWTypeLight" pitchFamily="34" charset="0"/>
            </a:endParaRPr>
          </a:p>
          <a:p>
            <a:endParaRPr lang="en-GB" b="1" dirty="0">
              <a:solidFill>
                <a:schemeClr val="tx2"/>
              </a:solidFill>
              <a:latin typeface="BMWTypeLight" pitchFamily="34" charset="0"/>
            </a:endParaRPr>
          </a:p>
        </p:txBody>
      </p:sp>
      <p:sp>
        <p:nvSpPr>
          <p:cNvPr id="33796" name="Text Box 4"/>
          <p:cNvSpPr txBox="1">
            <a:spLocks noChangeArrowheads="1"/>
          </p:cNvSpPr>
          <p:nvPr/>
        </p:nvSpPr>
        <p:spPr bwMode="auto">
          <a:xfrm>
            <a:off x="8289925" y="5984875"/>
            <a:ext cx="184150" cy="457200"/>
          </a:xfrm>
          <a:prstGeom prst="rect">
            <a:avLst/>
          </a:prstGeom>
          <a:noFill/>
          <a:ln w="9525">
            <a:noFill/>
            <a:miter lim="800000"/>
            <a:headEnd/>
            <a:tailEnd/>
          </a:ln>
          <a:effectLst/>
        </p:spPr>
        <p:txBody>
          <a:bodyPr wrap="none">
            <a:spAutoFit/>
          </a:bodyPr>
          <a:lstStyle/>
          <a:p>
            <a:endParaRPr lang="en-US" b="1"/>
          </a:p>
        </p:txBody>
      </p:sp>
      <p:pic>
        <p:nvPicPr>
          <p:cNvPr id="7" name="Picture 6" descr="C:\Users\user\Downloads\RoSPA Pics\Come Join.jpg"/>
          <p:cNvPicPr>
            <a:picLocks noChangeAspect="1" noChangeArrowheads="1"/>
          </p:cNvPicPr>
          <p:nvPr/>
        </p:nvPicPr>
        <p:blipFill>
          <a:blip r:embed="rId3"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379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37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379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379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379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143000"/>
          </a:xfrm>
        </p:spPr>
        <p:txBody>
          <a:bodyPr/>
          <a:lstStyle/>
          <a:p>
            <a:r>
              <a:rPr lang="en-GB" dirty="0" smtClean="0">
                <a:solidFill>
                  <a:schemeClr val="bg2"/>
                </a:solidFill>
                <a:latin typeface="BMWTypeLight" pitchFamily="34" charset="0"/>
              </a:rPr>
              <a:t>Type of Vehicle</a:t>
            </a:r>
            <a:endParaRPr lang="en-GB" dirty="0">
              <a:solidFill>
                <a:schemeClr val="bg2"/>
              </a:solidFill>
              <a:latin typeface="BMWTypeLight" pitchFamily="34" charset="0"/>
            </a:endParaRPr>
          </a:p>
        </p:txBody>
      </p:sp>
      <p:sp>
        <p:nvSpPr>
          <p:cNvPr id="35843" name="Rectangle 3"/>
          <p:cNvSpPr>
            <a:spLocks noGrp="1" noChangeArrowheads="1"/>
          </p:cNvSpPr>
          <p:nvPr>
            <p:ph type="body" idx="1"/>
          </p:nvPr>
        </p:nvSpPr>
        <p:spPr>
          <a:xfrm>
            <a:off x="755576" y="1268760"/>
            <a:ext cx="7920880" cy="4608512"/>
          </a:xfrm>
        </p:spPr>
        <p:txBody>
          <a:bodyPr/>
          <a:lstStyle/>
          <a:p>
            <a:r>
              <a:rPr lang="en-GB" b="1" dirty="0" smtClean="0">
                <a:solidFill>
                  <a:schemeClr val="bg2"/>
                </a:solidFill>
                <a:latin typeface="BMWTypeLight" pitchFamily="34" charset="0"/>
              </a:rPr>
              <a:t>Two Wheel</a:t>
            </a:r>
          </a:p>
          <a:p>
            <a:pPr>
              <a:buNone/>
            </a:pPr>
            <a:r>
              <a:rPr lang="en-GB" b="1" dirty="0" smtClean="0">
                <a:solidFill>
                  <a:schemeClr val="bg2"/>
                </a:solidFill>
                <a:latin typeface="BMWTypeLight" pitchFamily="34" charset="0"/>
              </a:rPr>
              <a:t>Motorcycle – Rear Wheel Drive</a:t>
            </a:r>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r>
              <a:rPr lang="en-GB" b="1" dirty="0" smtClean="0">
                <a:solidFill>
                  <a:schemeClr val="bg2"/>
                </a:solidFill>
                <a:latin typeface="BMWTypeLight" pitchFamily="34" charset="0"/>
              </a:rPr>
              <a:t>Four Wheel</a:t>
            </a:r>
          </a:p>
          <a:p>
            <a:pPr>
              <a:buNone/>
            </a:pPr>
            <a:r>
              <a:rPr lang="en-GB" b="1" dirty="0" smtClean="0">
                <a:solidFill>
                  <a:schemeClr val="bg2"/>
                </a:solidFill>
                <a:latin typeface="BMWTypeLight" pitchFamily="34" charset="0"/>
              </a:rPr>
              <a:t>Motor Car </a:t>
            </a:r>
          </a:p>
          <a:p>
            <a:r>
              <a:rPr lang="en-GB" b="1" dirty="0" smtClean="0">
                <a:solidFill>
                  <a:schemeClr val="bg2"/>
                </a:solidFill>
                <a:latin typeface="BMWTypeLight" pitchFamily="34" charset="0"/>
              </a:rPr>
              <a:t>Front Wheel Drive</a:t>
            </a:r>
          </a:p>
          <a:p>
            <a:r>
              <a:rPr lang="en-GB" b="1" dirty="0" smtClean="0">
                <a:solidFill>
                  <a:schemeClr val="bg2"/>
                </a:solidFill>
                <a:latin typeface="BMWTypeLight" pitchFamily="34" charset="0"/>
              </a:rPr>
              <a:t>Rear Wheel Drive</a:t>
            </a:r>
          </a:p>
          <a:p>
            <a:r>
              <a:rPr lang="en-GB" b="1" dirty="0" smtClean="0">
                <a:solidFill>
                  <a:schemeClr val="bg2"/>
                </a:solidFill>
                <a:latin typeface="BMWTypeLight" pitchFamily="34" charset="0"/>
              </a:rPr>
              <a:t>All Wheel Drive</a:t>
            </a:r>
          </a:p>
          <a:p>
            <a:endParaRPr lang="en-GB" b="1" dirty="0" smtClean="0">
              <a:solidFill>
                <a:schemeClr val="bg2"/>
              </a:solidFill>
              <a:latin typeface="BMWTypeLight" pitchFamily="34" charset="0"/>
            </a:endParaRPr>
          </a:p>
        </p:txBody>
      </p:sp>
      <p:sp>
        <p:nvSpPr>
          <p:cNvPr id="35844" name="Text Box 4"/>
          <p:cNvSpPr txBox="1">
            <a:spLocks noChangeArrowheads="1"/>
          </p:cNvSpPr>
          <p:nvPr/>
        </p:nvSpPr>
        <p:spPr bwMode="auto">
          <a:xfrm>
            <a:off x="8518525" y="5756275"/>
            <a:ext cx="184150" cy="457200"/>
          </a:xfrm>
          <a:prstGeom prst="rect">
            <a:avLst/>
          </a:prstGeom>
          <a:noFill/>
          <a:ln w="9525">
            <a:noFill/>
            <a:miter lim="800000"/>
            <a:headEnd/>
            <a:tailEnd/>
          </a:ln>
          <a:effectLst/>
        </p:spPr>
        <p:txBody>
          <a:bodyPr wrap="none">
            <a:spAutoFit/>
          </a:bodyPr>
          <a:lstStyle/>
          <a:p>
            <a:endParaRPr lang="en-US"/>
          </a:p>
        </p:txBody>
      </p:sp>
      <p:pic>
        <p:nvPicPr>
          <p:cNvPr id="7" name="Picture 6" descr="C:\Users\user\Downloads\RoSPA Pics\Come Join.jpg"/>
          <p:cNvPicPr>
            <a:picLocks noChangeAspect="1" noChangeArrowheads="1"/>
          </p:cNvPicPr>
          <p:nvPr/>
        </p:nvPicPr>
        <p:blipFill>
          <a:blip r:embed="rId3"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143000"/>
          </a:xfrm>
        </p:spPr>
        <p:txBody>
          <a:bodyPr/>
          <a:lstStyle/>
          <a:p>
            <a:r>
              <a:rPr lang="en-GB" dirty="0" smtClean="0">
                <a:solidFill>
                  <a:schemeClr val="bg2"/>
                </a:solidFill>
                <a:latin typeface="BMWTypeLight" pitchFamily="34" charset="0"/>
              </a:rPr>
              <a:t>Type of Vehicle</a:t>
            </a:r>
            <a:endParaRPr lang="en-GB" dirty="0">
              <a:solidFill>
                <a:schemeClr val="bg2"/>
              </a:solidFill>
              <a:latin typeface="BMWTypeLight" pitchFamily="34" charset="0"/>
            </a:endParaRPr>
          </a:p>
        </p:txBody>
      </p:sp>
      <p:sp>
        <p:nvSpPr>
          <p:cNvPr id="35843" name="Rectangle 3"/>
          <p:cNvSpPr>
            <a:spLocks noGrp="1" noChangeArrowheads="1"/>
          </p:cNvSpPr>
          <p:nvPr>
            <p:ph type="body" idx="1"/>
          </p:nvPr>
        </p:nvSpPr>
        <p:spPr>
          <a:xfrm>
            <a:off x="755576" y="1268760"/>
            <a:ext cx="7920880" cy="4608512"/>
          </a:xfrm>
        </p:spPr>
        <p:txBody>
          <a:bodyPr/>
          <a:lstStyle/>
          <a:p>
            <a:r>
              <a:rPr lang="en-GB" b="1" dirty="0" smtClean="0">
                <a:solidFill>
                  <a:schemeClr val="bg2"/>
                </a:solidFill>
                <a:latin typeface="BMWTypeLight" pitchFamily="34" charset="0"/>
              </a:rPr>
              <a:t>Width of Tyre</a:t>
            </a:r>
          </a:p>
          <a:p>
            <a:pPr>
              <a:buNone/>
            </a:pPr>
            <a:endParaRPr lang="en-GB" b="1" dirty="0" smtClean="0">
              <a:solidFill>
                <a:schemeClr val="bg2"/>
              </a:solidFill>
              <a:latin typeface="BMWTypeLight" pitchFamily="34" charset="0"/>
            </a:endParaRPr>
          </a:p>
          <a:p>
            <a:pPr>
              <a:buNone/>
            </a:pPr>
            <a:r>
              <a:rPr lang="en-GB" b="1" dirty="0" smtClean="0">
                <a:solidFill>
                  <a:schemeClr val="bg2"/>
                </a:solidFill>
                <a:latin typeface="BMWTypeLight" pitchFamily="34" charset="0"/>
              </a:rPr>
              <a:t>Motorcycle Tyre Contact Patch</a:t>
            </a:r>
          </a:p>
          <a:p>
            <a:pPr>
              <a:buNone/>
            </a:pPr>
            <a:endParaRPr lang="en-GB" b="1" dirty="0" smtClean="0">
              <a:solidFill>
                <a:schemeClr val="bg2"/>
              </a:solidFill>
              <a:latin typeface="BMWTypeLight" pitchFamily="34" charset="0"/>
            </a:endParaRPr>
          </a:p>
          <a:p>
            <a:pPr>
              <a:buNone/>
            </a:pPr>
            <a:r>
              <a:rPr lang="en-GB" b="1" dirty="0" smtClean="0">
                <a:solidFill>
                  <a:schemeClr val="bg2"/>
                </a:solidFill>
                <a:latin typeface="BMWTypeLight" pitchFamily="34" charset="0"/>
              </a:rPr>
              <a:t>Car Tyre Contact Patch</a:t>
            </a: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p:txBody>
      </p:sp>
      <p:sp>
        <p:nvSpPr>
          <p:cNvPr id="35844" name="Text Box 4"/>
          <p:cNvSpPr txBox="1">
            <a:spLocks noChangeArrowheads="1"/>
          </p:cNvSpPr>
          <p:nvPr/>
        </p:nvSpPr>
        <p:spPr bwMode="auto">
          <a:xfrm>
            <a:off x="8518525" y="5756275"/>
            <a:ext cx="184150" cy="457200"/>
          </a:xfrm>
          <a:prstGeom prst="rect">
            <a:avLst/>
          </a:prstGeom>
          <a:noFill/>
          <a:ln w="9525">
            <a:noFill/>
            <a:miter lim="800000"/>
            <a:headEnd/>
            <a:tailEnd/>
          </a:ln>
          <a:effectLst/>
        </p:spPr>
        <p:txBody>
          <a:bodyPr wrap="none">
            <a:spAutoFit/>
          </a:bodyPr>
          <a:lstStyle/>
          <a:p>
            <a:endParaRPr lang="en-US"/>
          </a:p>
        </p:txBody>
      </p:sp>
      <p:pic>
        <p:nvPicPr>
          <p:cNvPr id="7" name="Picture 6" descr="C:\Users\user\Downloads\RoSPA Pics\Come Join.jpg"/>
          <p:cNvPicPr>
            <a:picLocks noChangeAspect="1" noChangeArrowheads="1"/>
          </p:cNvPicPr>
          <p:nvPr/>
        </p:nvPicPr>
        <p:blipFill>
          <a:blip r:embed="rId3"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143000"/>
          </a:xfrm>
        </p:spPr>
        <p:txBody>
          <a:bodyPr/>
          <a:lstStyle/>
          <a:p>
            <a:r>
              <a:rPr lang="en-GB" dirty="0" smtClean="0">
                <a:solidFill>
                  <a:schemeClr val="bg2"/>
                </a:solidFill>
                <a:latin typeface="BMWTypeLight" pitchFamily="34" charset="0"/>
              </a:rPr>
              <a:t>Trade Off</a:t>
            </a:r>
            <a:endParaRPr lang="en-GB" dirty="0">
              <a:solidFill>
                <a:schemeClr val="bg2"/>
              </a:solidFill>
              <a:latin typeface="BMWTypeLight" pitchFamily="34" charset="0"/>
            </a:endParaRPr>
          </a:p>
        </p:txBody>
      </p:sp>
      <p:sp>
        <p:nvSpPr>
          <p:cNvPr id="35843" name="Rectangle 3"/>
          <p:cNvSpPr>
            <a:spLocks noGrp="1" noChangeArrowheads="1"/>
          </p:cNvSpPr>
          <p:nvPr>
            <p:ph type="body" idx="1"/>
          </p:nvPr>
        </p:nvSpPr>
        <p:spPr>
          <a:xfrm>
            <a:off x="755576" y="1268760"/>
            <a:ext cx="7920880" cy="4608512"/>
          </a:xfrm>
        </p:spPr>
        <p:txBody>
          <a:bodyPr/>
          <a:lstStyle/>
          <a:p>
            <a:pPr algn="ctr">
              <a:buNone/>
            </a:pPr>
            <a:r>
              <a:rPr lang="en-GB" b="1" dirty="0" smtClean="0">
                <a:solidFill>
                  <a:schemeClr val="bg2"/>
                </a:solidFill>
                <a:latin typeface="BMWTypeLight" pitchFamily="34" charset="0"/>
              </a:rPr>
              <a:t>Acceleration</a:t>
            </a:r>
          </a:p>
          <a:p>
            <a:r>
              <a:rPr lang="en-GB" b="1" dirty="0" smtClean="0">
                <a:solidFill>
                  <a:schemeClr val="bg2"/>
                </a:solidFill>
                <a:latin typeface="BMWTypeLight" pitchFamily="34" charset="0"/>
              </a:rPr>
              <a:t>Front End – Rear Wheel Drive</a:t>
            </a:r>
          </a:p>
          <a:p>
            <a:r>
              <a:rPr lang="en-GB" b="1" dirty="0" smtClean="0">
                <a:solidFill>
                  <a:schemeClr val="bg2"/>
                </a:solidFill>
                <a:latin typeface="BMWTypeLight" pitchFamily="34" charset="0"/>
              </a:rPr>
              <a:t>Front End – Front Wheel Drive</a:t>
            </a:r>
          </a:p>
          <a:p>
            <a:endParaRPr lang="en-GB" b="1" dirty="0" smtClean="0">
              <a:solidFill>
                <a:schemeClr val="bg2"/>
              </a:solidFill>
              <a:latin typeface="BMWTypeLight" pitchFamily="34" charset="0"/>
            </a:endParaRPr>
          </a:p>
          <a:p>
            <a:r>
              <a:rPr lang="en-GB" b="1" dirty="0" smtClean="0">
                <a:solidFill>
                  <a:schemeClr val="bg2"/>
                </a:solidFill>
                <a:latin typeface="BMWTypeLight" pitchFamily="34" charset="0"/>
              </a:rPr>
              <a:t>Rear End – Rear Wheel Drive</a:t>
            </a:r>
          </a:p>
          <a:p>
            <a:r>
              <a:rPr lang="en-GB" b="1" dirty="0" smtClean="0">
                <a:solidFill>
                  <a:schemeClr val="bg2"/>
                </a:solidFill>
                <a:latin typeface="BMWTypeLight" pitchFamily="34" charset="0"/>
              </a:rPr>
              <a:t>Rear End – Front Wheel Drive</a:t>
            </a: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p:txBody>
      </p:sp>
      <p:sp>
        <p:nvSpPr>
          <p:cNvPr id="35844" name="Text Box 4"/>
          <p:cNvSpPr txBox="1">
            <a:spLocks noChangeArrowheads="1"/>
          </p:cNvSpPr>
          <p:nvPr/>
        </p:nvSpPr>
        <p:spPr bwMode="auto">
          <a:xfrm>
            <a:off x="8518525" y="5756275"/>
            <a:ext cx="184150" cy="457200"/>
          </a:xfrm>
          <a:prstGeom prst="rect">
            <a:avLst/>
          </a:prstGeom>
          <a:noFill/>
          <a:ln w="9525">
            <a:noFill/>
            <a:miter lim="800000"/>
            <a:headEnd/>
            <a:tailEnd/>
          </a:ln>
          <a:effectLst/>
        </p:spPr>
        <p:txBody>
          <a:bodyPr wrap="none">
            <a:spAutoFit/>
          </a:bodyPr>
          <a:lstStyle/>
          <a:p>
            <a:endParaRPr lang="en-US"/>
          </a:p>
        </p:txBody>
      </p:sp>
      <p:pic>
        <p:nvPicPr>
          <p:cNvPr id="7" name="Picture 6" descr="C:\Users\user\Downloads\RoSPA Pics\Come Join.jpg"/>
          <p:cNvPicPr>
            <a:picLocks noChangeAspect="1" noChangeArrowheads="1"/>
          </p:cNvPicPr>
          <p:nvPr/>
        </p:nvPicPr>
        <p:blipFill>
          <a:blip r:embed="rId3"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8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143000"/>
          </a:xfrm>
        </p:spPr>
        <p:txBody>
          <a:bodyPr/>
          <a:lstStyle/>
          <a:p>
            <a:r>
              <a:rPr lang="en-GB" dirty="0" smtClean="0">
                <a:solidFill>
                  <a:schemeClr val="bg2"/>
                </a:solidFill>
                <a:latin typeface="BMWTypeLight" pitchFamily="34" charset="0"/>
              </a:rPr>
              <a:t>Trade Off</a:t>
            </a:r>
            <a:endParaRPr lang="en-GB" dirty="0">
              <a:solidFill>
                <a:schemeClr val="bg2"/>
              </a:solidFill>
              <a:latin typeface="BMWTypeLight" pitchFamily="34" charset="0"/>
            </a:endParaRPr>
          </a:p>
        </p:txBody>
      </p:sp>
      <p:sp>
        <p:nvSpPr>
          <p:cNvPr id="35843" name="Rectangle 3"/>
          <p:cNvSpPr>
            <a:spLocks noGrp="1" noChangeArrowheads="1"/>
          </p:cNvSpPr>
          <p:nvPr>
            <p:ph type="body" idx="1"/>
          </p:nvPr>
        </p:nvSpPr>
        <p:spPr>
          <a:xfrm>
            <a:off x="755576" y="1268760"/>
            <a:ext cx="7920880" cy="4608512"/>
          </a:xfrm>
        </p:spPr>
        <p:txBody>
          <a:bodyPr/>
          <a:lstStyle/>
          <a:p>
            <a:pPr algn="ctr">
              <a:buNone/>
            </a:pPr>
            <a:r>
              <a:rPr lang="en-GB" b="1" dirty="0" smtClean="0">
                <a:solidFill>
                  <a:schemeClr val="bg2"/>
                </a:solidFill>
                <a:latin typeface="BMWTypeLight" pitchFamily="34" charset="0"/>
              </a:rPr>
              <a:t>Braking</a:t>
            </a:r>
          </a:p>
          <a:p>
            <a:pPr>
              <a:buNone/>
            </a:pPr>
            <a:r>
              <a:rPr lang="en-GB" b="1" dirty="0" smtClean="0">
                <a:solidFill>
                  <a:schemeClr val="bg2"/>
                </a:solidFill>
                <a:latin typeface="BMWTypeLight" pitchFamily="34" charset="0"/>
              </a:rPr>
              <a:t>Motorcycle</a:t>
            </a:r>
          </a:p>
          <a:p>
            <a:r>
              <a:rPr lang="en-GB" b="1" dirty="0" smtClean="0">
                <a:solidFill>
                  <a:schemeClr val="bg2"/>
                </a:solidFill>
                <a:latin typeface="BMWTypeLight" pitchFamily="34" charset="0"/>
              </a:rPr>
              <a:t>Weight Transference</a:t>
            </a:r>
          </a:p>
          <a:p>
            <a:r>
              <a:rPr lang="en-GB" b="1" dirty="0" smtClean="0">
                <a:solidFill>
                  <a:schemeClr val="bg2"/>
                </a:solidFill>
                <a:latin typeface="BMWTypeLight" pitchFamily="34" charset="0"/>
              </a:rPr>
              <a:t>Effect</a:t>
            </a:r>
          </a:p>
          <a:p>
            <a:endParaRPr lang="en-GB" b="1" dirty="0" smtClean="0">
              <a:solidFill>
                <a:schemeClr val="bg2"/>
              </a:solidFill>
              <a:latin typeface="BMWTypeLight" pitchFamily="34" charset="0"/>
            </a:endParaRPr>
          </a:p>
          <a:p>
            <a:pPr>
              <a:buNone/>
            </a:pPr>
            <a:r>
              <a:rPr lang="en-GB" b="1" dirty="0" smtClean="0">
                <a:solidFill>
                  <a:schemeClr val="bg2"/>
                </a:solidFill>
                <a:latin typeface="BMWTypeLight" pitchFamily="34" charset="0"/>
              </a:rPr>
              <a:t>Car</a:t>
            </a:r>
          </a:p>
          <a:p>
            <a:r>
              <a:rPr lang="en-GB" b="1" dirty="0" smtClean="0">
                <a:solidFill>
                  <a:schemeClr val="bg2"/>
                </a:solidFill>
                <a:latin typeface="BMWTypeLight" pitchFamily="34" charset="0"/>
              </a:rPr>
              <a:t>Weight Transference</a:t>
            </a:r>
          </a:p>
          <a:p>
            <a:r>
              <a:rPr lang="en-GB" b="1" dirty="0" smtClean="0">
                <a:solidFill>
                  <a:schemeClr val="bg2"/>
                </a:solidFill>
                <a:latin typeface="BMWTypeLight" pitchFamily="34" charset="0"/>
              </a:rPr>
              <a:t>Effect</a:t>
            </a: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p:txBody>
      </p:sp>
      <p:sp>
        <p:nvSpPr>
          <p:cNvPr id="35844" name="Text Box 4"/>
          <p:cNvSpPr txBox="1">
            <a:spLocks noChangeArrowheads="1"/>
          </p:cNvSpPr>
          <p:nvPr/>
        </p:nvSpPr>
        <p:spPr bwMode="auto">
          <a:xfrm>
            <a:off x="8518525" y="5756275"/>
            <a:ext cx="184150" cy="457200"/>
          </a:xfrm>
          <a:prstGeom prst="rect">
            <a:avLst/>
          </a:prstGeom>
          <a:noFill/>
          <a:ln w="9525">
            <a:noFill/>
            <a:miter lim="800000"/>
            <a:headEnd/>
            <a:tailEnd/>
          </a:ln>
          <a:effectLst/>
        </p:spPr>
        <p:txBody>
          <a:bodyPr wrap="none">
            <a:spAutoFit/>
          </a:bodyPr>
          <a:lstStyle/>
          <a:p>
            <a:endParaRPr lang="en-US"/>
          </a:p>
        </p:txBody>
      </p:sp>
      <p:pic>
        <p:nvPicPr>
          <p:cNvPr id="7" name="Picture 6" descr="C:\Users\user\Downloads\RoSPA Pics\Come Join.jpg"/>
          <p:cNvPicPr>
            <a:picLocks noChangeAspect="1" noChangeArrowheads="1"/>
          </p:cNvPicPr>
          <p:nvPr/>
        </p:nvPicPr>
        <p:blipFill>
          <a:blip r:embed="rId3"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143000"/>
          </a:xfrm>
        </p:spPr>
        <p:txBody>
          <a:bodyPr/>
          <a:lstStyle/>
          <a:p>
            <a:r>
              <a:rPr lang="en-GB" dirty="0" smtClean="0">
                <a:solidFill>
                  <a:schemeClr val="bg2"/>
                </a:solidFill>
                <a:latin typeface="BMWTypeLight" pitchFamily="34" charset="0"/>
              </a:rPr>
              <a:t>Trade Off</a:t>
            </a:r>
            <a:endParaRPr lang="en-GB" dirty="0">
              <a:solidFill>
                <a:schemeClr val="bg2"/>
              </a:solidFill>
              <a:latin typeface="BMWTypeLight" pitchFamily="34" charset="0"/>
            </a:endParaRPr>
          </a:p>
        </p:txBody>
      </p:sp>
      <p:sp>
        <p:nvSpPr>
          <p:cNvPr id="35843" name="Rectangle 3"/>
          <p:cNvSpPr>
            <a:spLocks noGrp="1" noChangeArrowheads="1"/>
          </p:cNvSpPr>
          <p:nvPr>
            <p:ph type="body" idx="1"/>
          </p:nvPr>
        </p:nvSpPr>
        <p:spPr>
          <a:xfrm>
            <a:off x="755576" y="1268760"/>
            <a:ext cx="7920880" cy="4608512"/>
          </a:xfrm>
        </p:spPr>
        <p:txBody>
          <a:bodyPr/>
          <a:lstStyle/>
          <a:p>
            <a:pPr algn="ctr">
              <a:buNone/>
            </a:pPr>
            <a:r>
              <a:rPr lang="en-GB" b="1" dirty="0" smtClean="0">
                <a:solidFill>
                  <a:schemeClr val="bg2"/>
                </a:solidFill>
                <a:latin typeface="BMWTypeLight" pitchFamily="34" charset="0"/>
              </a:rPr>
              <a:t>Cornering</a:t>
            </a:r>
          </a:p>
          <a:p>
            <a:pPr>
              <a:buNone/>
            </a:pPr>
            <a:r>
              <a:rPr lang="en-GB" b="1" dirty="0" smtClean="0">
                <a:solidFill>
                  <a:schemeClr val="bg2"/>
                </a:solidFill>
                <a:latin typeface="BMWTypeLight" pitchFamily="34" charset="0"/>
              </a:rPr>
              <a:t>Motorcycle</a:t>
            </a:r>
          </a:p>
          <a:p>
            <a:r>
              <a:rPr lang="en-GB" b="1" dirty="0" smtClean="0">
                <a:solidFill>
                  <a:schemeClr val="bg2"/>
                </a:solidFill>
                <a:latin typeface="BMWTypeLight" pitchFamily="34" charset="0"/>
              </a:rPr>
              <a:t>Weight Transference</a:t>
            </a:r>
          </a:p>
          <a:p>
            <a:r>
              <a:rPr lang="en-GB" b="1" dirty="0" smtClean="0">
                <a:solidFill>
                  <a:schemeClr val="bg2"/>
                </a:solidFill>
                <a:latin typeface="BMWTypeLight" pitchFamily="34" charset="0"/>
              </a:rPr>
              <a:t>Effect</a:t>
            </a:r>
          </a:p>
          <a:p>
            <a:endParaRPr lang="en-GB" b="1" dirty="0" smtClean="0">
              <a:solidFill>
                <a:schemeClr val="bg2"/>
              </a:solidFill>
              <a:latin typeface="BMWTypeLight" pitchFamily="34" charset="0"/>
            </a:endParaRPr>
          </a:p>
          <a:p>
            <a:pPr>
              <a:buNone/>
            </a:pPr>
            <a:r>
              <a:rPr lang="en-GB" b="1" dirty="0" smtClean="0">
                <a:solidFill>
                  <a:schemeClr val="bg2"/>
                </a:solidFill>
                <a:latin typeface="BMWTypeLight" pitchFamily="34" charset="0"/>
              </a:rPr>
              <a:t>Car</a:t>
            </a:r>
          </a:p>
          <a:p>
            <a:r>
              <a:rPr lang="en-GB" b="1" dirty="0" smtClean="0">
                <a:solidFill>
                  <a:schemeClr val="bg2"/>
                </a:solidFill>
                <a:latin typeface="BMWTypeLight" pitchFamily="34" charset="0"/>
              </a:rPr>
              <a:t>Weight Transference</a:t>
            </a:r>
          </a:p>
          <a:p>
            <a:r>
              <a:rPr lang="en-GB" b="1" dirty="0" smtClean="0">
                <a:solidFill>
                  <a:schemeClr val="bg2"/>
                </a:solidFill>
                <a:latin typeface="BMWTypeLight" pitchFamily="34" charset="0"/>
              </a:rPr>
              <a:t>Effect</a:t>
            </a: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endParaRPr lang="en-GB" b="1" dirty="0" smtClean="0">
              <a:solidFill>
                <a:schemeClr val="bg2"/>
              </a:solidFill>
              <a:latin typeface="BMWTypeLight" pitchFamily="34" charset="0"/>
            </a:endParaRPr>
          </a:p>
          <a:p>
            <a:pPr>
              <a:buNone/>
            </a:pPr>
            <a:endParaRPr lang="en-GB" b="1" dirty="0" smtClean="0">
              <a:solidFill>
                <a:schemeClr val="bg2"/>
              </a:solidFill>
              <a:latin typeface="BMWTypeLight" pitchFamily="34" charset="0"/>
            </a:endParaRPr>
          </a:p>
        </p:txBody>
      </p:sp>
      <p:sp>
        <p:nvSpPr>
          <p:cNvPr id="35844" name="Text Box 4"/>
          <p:cNvSpPr txBox="1">
            <a:spLocks noChangeArrowheads="1"/>
          </p:cNvSpPr>
          <p:nvPr/>
        </p:nvSpPr>
        <p:spPr bwMode="auto">
          <a:xfrm>
            <a:off x="8518525" y="5756275"/>
            <a:ext cx="184150" cy="457200"/>
          </a:xfrm>
          <a:prstGeom prst="rect">
            <a:avLst/>
          </a:prstGeom>
          <a:noFill/>
          <a:ln w="9525">
            <a:noFill/>
            <a:miter lim="800000"/>
            <a:headEnd/>
            <a:tailEnd/>
          </a:ln>
          <a:effectLst/>
        </p:spPr>
        <p:txBody>
          <a:bodyPr wrap="none">
            <a:spAutoFit/>
          </a:bodyPr>
          <a:lstStyle/>
          <a:p>
            <a:endParaRPr lang="en-US"/>
          </a:p>
        </p:txBody>
      </p:sp>
      <p:pic>
        <p:nvPicPr>
          <p:cNvPr id="7" name="Picture 6" descr="C:\Users\user\Downloads\RoSPA Pics\Come Join.jpg"/>
          <p:cNvPicPr>
            <a:picLocks noChangeAspect="1" noChangeArrowheads="1"/>
          </p:cNvPicPr>
          <p:nvPr/>
        </p:nvPicPr>
        <p:blipFill>
          <a:blip r:embed="rId3"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58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358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685800" y="188640"/>
            <a:ext cx="7772400" cy="1080120"/>
          </a:xfrm>
        </p:spPr>
        <p:txBody>
          <a:bodyPr/>
          <a:lstStyle/>
          <a:p>
            <a:r>
              <a:rPr lang="en-GB" b="1" dirty="0">
                <a:latin typeface="BMWTypeLight" pitchFamily="34" charset="0"/>
              </a:rPr>
              <a:t>Points to Remember</a:t>
            </a:r>
          </a:p>
        </p:txBody>
      </p:sp>
      <p:sp>
        <p:nvSpPr>
          <p:cNvPr id="31747" name="Rectangle 3"/>
          <p:cNvSpPr>
            <a:spLocks noGrp="1" noChangeArrowheads="1"/>
          </p:cNvSpPr>
          <p:nvPr>
            <p:ph type="subTitle" idx="1"/>
          </p:nvPr>
        </p:nvSpPr>
        <p:spPr>
          <a:xfrm>
            <a:off x="304800" y="1052736"/>
            <a:ext cx="8610600" cy="5576664"/>
          </a:xfrm>
        </p:spPr>
        <p:txBody>
          <a:bodyPr/>
          <a:lstStyle/>
          <a:p>
            <a:pPr algn="l"/>
            <a:r>
              <a:rPr lang="en-GB" sz="2800" b="1" dirty="0" smtClean="0">
                <a:solidFill>
                  <a:schemeClr val="bg2"/>
                </a:solidFill>
                <a:latin typeface="BMWTypeLight" pitchFamily="34" charset="0"/>
              </a:rPr>
              <a:t>A vehicle is at it’s most stable when?</a:t>
            </a:r>
          </a:p>
          <a:p>
            <a:pPr algn="l"/>
            <a:endParaRPr lang="en-GB" sz="2800" b="1" dirty="0">
              <a:solidFill>
                <a:schemeClr val="bg2"/>
              </a:solidFill>
              <a:latin typeface="BMWTypeLight" pitchFamily="34" charset="0"/>
            </a:endParaRPr>
          </a:p>
          <a:p>
            <a:pPr algn="l"/>
            <a:r>
              <a:rPr lang="en-GB" sz="2800" b="1" dirty="0" smtClean="0">
                <a:solidFill>
                  <a:schemeClr val="bg2"/>
                </a:solidFill>
                <a:latin typeface="BMWTypeLight" pitchFamily="34" charset="0"/>
              </a:rPr>
              <a:t>When in a straight line under a constant throttle</a:t>
            </a:r>
          </a:p>
          <a:p>
            <a:pPr algn="l"/>
            <a:endParaRPr lang="en-GB" sz="2800" b="1" dirty="0" smtClean="0">
              <a:solidFill>
                <a:schemeClr val="bg2"/>
              </a:solidFill>
              <a:latin typeface="BMWTypeLight" pitchFamily="34" charset="0"/>
            </a:endParaRPr>
          </a:p>
          <a:p>
            <a:pPr algn="l"/>
            <a:r>
              <a:rPr lang="en-GB" sz="2800" b="1" dirty="0" smtClean="0">
                <a:solidFill>
                  <a:schemeClr val="bg2"/>
                </a:solidFill>
                <a:latin typeface="BMWTypeLight" pitchFamily="34" charset="0"/>
              </a:rPr>
              <a:t>Acceleration causes weight to transfer?</a:t>
            </a:r>
          </a:p>
          <a:p>
            <a:pPr algn="l"/>
            <a:endParaRPr lang="en-GB" sz="2800" b="1" dirty="0" smtClean="0">
              <a:solidFill>
                <a:schemeClr val="bg2"/>
              </a:solidFill>
              <a:latin typeface="BMWTypeLight" pitchFamily="34" charset="0"/>
            </a:endParaRPr>
          </a:p>
          <a:p>
            <a:pPr algn="l"/>
            <a:r>
              <a:rPr lang="en-GB" sz="2800" b="1" dirty="0" smtClean="0">
                <a:solidFill>
                  <a:schemeClr val="bg2"/>
                </a:solidFill>
                <a:latin typeface="BMWTypeLight" pitchFamily="34" charset="0"/>
              </a:rPr>
              <a:t>Backwards</a:t>
            </a:r>
          </a:p>
          <a:p>
            <a:pPr algn="l"/>
            <a:endParaRPr lang="en-GB" sz="2800" b="1" dirty="0" smtClean="0">
              <a:solidFill>
                <a:schemeClr val="bg2"/>
              </a:solidFill>
              <a:latin typeface="BMWTypeLight" pitchFamily="34" charset="0"/>
            </a:endParaRPr>
          </a:p>
          <a:p>
            <a:pPr algn="l"/>
            <a:r>
              <a:rPr lang="en-GB" sz="2800" b="1" dirty="0" smtClean="0">
                <a:solidFill>
                  <a:schemeClr val="bg2"/>
                </a:solidFill>
                <a:latin typeface="BMWTypeLight" pitchFamily="34" charset="0"/>
              </a:rPr>
              <a:t>Braking causes weight to transfer?</a:t>
            </a:r>
          </a:p>
          <a:p>
            <a:pPr algn="l"/>
            <a:endParaRPr lang="en-GB" sz="2800" b="1" dirty="0" smtClean="0">
              <a:solidFill>
                <a:schemeClr val="bg2"/>
              </a:solidFill>
              <a:latin typeface="BMWTypeLight" pitchFamily="34" charset="0"/>
            </a:endParaRPr>
          </a:p>
          <a:p>
            <a:pPr algn="l"/>
            <a:r>
              <a:rPr lang="en-GB" sz="2800" b="1" dirty="0" smtClean="0">
                <a:solidFill>
                  <a:schemeClr val="bg2"/>
                </a:solidFill>
                <a:latin typeface="BMWTypeLight" pitchFamily="34" charset="0"/>
              </a:rPr>
              <a:t>Forwards </a:t>
            </a:r>
          </a:p>
          <a:p>
            <a:pPr algn="l"/>
            <a:endParaRPr lang="en-GB" sz="2800" b="1" dirty="0" smtClean="0">
              <a:solidFill>
                <a:schemeClr val="bg2"/>
              </a:solidFill>
              <a:latin typeface="BMWTypeLight" pitchFamily="34" charset="0"/>
            </a:endParaRPr>
          </a:p>
          <a:p>
            <a:pPr algn="l"/>
            <a:endParaRPr lang="en-GB" sz="2800" b="1" dirty="0" smtClean="0">
              <a:solidFill>
                <a:schemeClr val="bg2"/>
              </a:solidFill>
              <a:latin typeface="BMWTypeLight" pitchFamily="34" charset="0"/>
            </a:endParaRPr>
          </a:p>
        </p:txBody>
      </p:sp>
      <p:sp>
        <p:nvSpPr>
          <p:cNvPr id="31748" name="Text Box 4"/>
          <p:cNvSpPr txBox="1">
            <a:spLocks noChangeArrowheads="1"/>
          </p:cNvSpPr>
          <p:nvPr/>
        </p:nvSpPr>
        <p:spPr bwMode="auto">
          <a:xfrm>
            <a:off x="7985125" y="5680075"/>
            <a:ext cx="184150" cy="457200"/>
          </a:xfrm>
          <a:prstGeom prst="rect">
            <a:avLst/>
          </a:prstGeom>
          <a:noFill/>
          <a:ln w="9525">
            <a:noFill/>
            <a:miter lim="800000"/>
            <a:headEnd/>
            <a:tailEnd/>
          </a:ln>
          <a:effectLst/>
        </p:spPr>
        <p:txBody>
          <a:bodyPr wrap="none">
            <a:spAutoFit/>
          </a:bodyPr>
          <a:lstStyle/>
          <a:p>
            <a:endParaRPr lang="en-US" b="1"/>
          </a:p>
        </p:txBody>
      </p:sp>
      <p:pic>
        <p:nvPicPr>
          <p:cNvPr id="7" name="Picture 6" descr="C:\Users\user\Downloads\RoSPA Pics\Come Join.jpg"/>
          <p:cNvPicPr>
            <a:picLocks noChangeAspect="1" noChangeArrowheads="1"/>
          </p:cNvPicPr>
          <p:nvPr/>
        </p:nvPicPr>
        <p:blipFill>
          <a:blip r:embed="rId2"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174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4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4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16200000" scaled="0"/>
        </a:gra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533400" y="609600"/>
            <a:ext cx="7924800" cy="5486400"/>
          </a:xfrm>
        </p:spPr>
        <p:txBody>
          <a:bodyPr/>
          <a:lstStyle/>
          <a:p>
            <a:r>
              <a:rPr lang="en-GB" sz="3600" b="1" dirty="0">
                <a:solidFill>
                  <a:schemeClr val="bg2"/>
                </a:solidFill>
                <a:latin typeface="BMWTypeLight" pitchFamily="34" charset="0"/>
              </a:rPr>
              <a:t>You should always be able to stop your vehicle safely in the distance you can see to be clear on your own side of the road.</a:t>
            </a:r>
          </a:p>
        </p:txBody>
      </p:sp>
      <p:pic>
        <p:nvPicPr>
          <p:cNvPr id="5" name="Picture 6" descr="C:\Users\user\Downloads\RoSPA Pics\Come Join.jpg"/>
          <p:cNvPicPr>
            <a:picLocks noChangeAspect="1" noChangeArrowheads="1"/>
          </p:cNvPicPr>
          <p:nvPr/>
        </p:nvPicPr>
        <p:blipFill>
          <a:blip r:embed="rId2" cstate="print"/>
          <a:srcRect/>
          <a:stretch>
            <a:fillRect/>
          </a:stretch>
        </p:blipFill>
        <p:spPr bwMode="auto">
          <a:xfrm>
            <a:off x="6919346" y="6093296"/>
            <a:ext cx="2008629" cy="55036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FFFFFF"/>
      </a:dk1>
      <a:lt1>
        <a:srgbClr val="FFFFFF"/>
      </a:lt1>
      <a:dk2>
        <a:srgbClr val="969696"/>
      </a:dk2>
      <a:lt2>
        <a:srgbClr val="000000"/>
      </a:lt2>
      <a:accent1>
        <a:srgbClr val="FF9900"/>
      </a:accent1>
      <a:accent2>
        <a:srgbClr val="00FFFF"/>
      </a:accent2>
      <a:accent3>
        <a:srgbClr val="FFFF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7235</TotalTime>
  <Words>391</Words>
  <Application>Microsoft Office PowerPoint</Application>
  <PresentationFormat>On-screen Show (4:3)</PresentationFormat>
  <Paragraphs>93</Paragraphs>
  <Slides>10</Slides>
  <Notes>6</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Tyre Grip Trade Off</vt:lpstr>
      <vt:lpstr>What affects Tyre Grip?</vt:lpstr>
      <vt:lpstr>Type of Vehicle</vt:lpstr>
      <vt:lpstr>Type of Vehicle</vt:lpstr>
      <vt:lpstr>Trade Off</vt:lpstr>
      <vt:lpstr>Trade Off</vt:lpstr>
      <vt:lpstr>Trade Off</vt:lpstr>
      <vt:lpstr>Points to Remember</vt:lpstr>
      <vt:lpstr>You should always be able to stop your vehicle safely in the distance you can see to be clear on your own side of the road.</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user</cp:lastModifiedBy>
  <cp:revision>13</cp:revision>
  <dcterms:created xsi:type="dcterms:W3CDTF">2005-07-29T08:30:58Z</dcterms:created>
  <dcterms:modified xsi:type="dcterms:W3CDTF">2017-08-02T07:32:33Z</dcterms:modified>
</cp:coreProperties>
</file>